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14_0.xml" ContentType="application/vnd.ms-powerpoint.comments+xml"/>
  <Override PartName="/ppt/notesSlides/notesSlide6.xml" ContentType="application/vnd.openxmlformats-officedocument.presentationml.notesSlide+xml"/>
  <Override PartName="/ppt/comments/modernComment_109_0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113_0.xml" ContentType="application/vnd.ms-powerpoint.comments+xml"/>
  <Override PartName="/ppt/notesSlides/notesSlide9.xml" ContentType="application/vnd.openxmlformats-officedocument.presentationml.notesSlide+xml"/>
  <Override PartName="/ppt/comments/modernComment_112_0.xml" ContentType="application/vnd.ms-powerpoint.comments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13"/>
  </p:notesMasterIdLst>
  <p:sldIdLst>
    <p:sldId id="256" r:id="rId3"/>
    <p:sldId id="257" r:id="rId4"/>
    <p:sldId id="258" r:id="rId5"/>
    <p:sldId id="277" r:id="rId6"/>
    <p:sldId id="276" r:id="rId7"/>
    <p:sldId id="265" r:id="rId8"/>
    <p:sldId id="259" r:id="rId9"/>
    <p:sldId id="275" r:id="rId10"/>
    <p:sldId id="274" r:id="rId11"/>
    <p:sldId id="260" r:id="rId12"/>
  </p:sldIdLst>
  <p:sldSz cx="9144000" cy="5143500" type="screen16x9"/>
  <p:notesSz cx="6858000" cy="9144000"/>
  <p:embeddedFontLst>
    <p:embeddedFont>
      <p:font typeface="Bitter" panose="020B0604020202020204" charset="0"/>
      <p:regular r:id="rId14"/>
      <p:bold r:id="rId15"/>
      <p:italic r:id="rId16"/>
      <p:boldItalic r:id="rId17"/>
    </p:embeddedFont>
    <p:embeddedFont>
      <p:font typeface="Cambo" panose="020B0604020202020204" charset="0"/>
      <p:regular r:id="rId18"/>
    </p:embeddedFont>
    <p:embeddedFont>
      <p:font typeface="Cambria Math" panose="02040503050406030204" pitchFamily="18" charset="0"/>
      <p:regular r:id="rId19"/>
    </p:embeddedFont>
    <p:embeddedFont>
      <p:font typeface="Coda" panose="020B0604020202020204" charset="0"/>
      <p:regular r:id="rId20"/>
    </p:embeddedFont>
    <p:embeddedFont>
      <p:font typeface="Play" panose="020B0604020202020204" charset="0"/>
      <p:regular r:id="rId21"/>
      <p:bold r:id="rId22"/>
    </p:embeddedFont>
    <p:embeddedFont>
      <p:font typeface="Poppins" panose="000005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37B387A-0F22-5C50-13D0-2E5DDBD3CFEC}" name="Nathan James Pacey" initials="NP" userId="S::nj2pacey@uwaterloo.ca::e3aa6d9e-ecb6-4552-918d-cc5cdf86b2c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0E17"/>
    <a:srgbClr val="051725"/>
    <a:srgbClr val="061D30"/>
    <a:srgbClr val="0A2D4B"/>
    <a:srgbClr val="0D151D"/>
    <a:srgbClr val="0E18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microsoft.com/office/2018/10/relationships/authors" Target="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modernComment_109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4040646-F342-481C-A63D-F64B502255B4}" authorId="{537B387A-0F22-5C50-13D0-2E5DDBD3CFEC}" created="2025-02-25T22:41:49.760">
    <pc:sldMkLst xmlns:pc="http://schemas.microsoft.com/office/powerpoint/2013/main/command">
      <pc:docMk/>
      <pc:sldMk cId="0" sldId="265"/>
    </pc:sldMkLst>
    <p188:replyLst>
      <p188:reply id="{B6BB3ACC-61EE-4B51-B1D3-72DE788812BB}" authorId="{537B387A-0F22-5C50-13D0-2E5DDBD3CFEC}" created="2025-02-25T22:42:06.818">
        <p188:txBody>
          <a:bodyPr/>
          <a:lstStyle/>
          <a:p>
            <a:r>
              <a:rPr lang="en-CA"/>
              <a:t>Maybe show their PCS here
</a:t>
            </a:r>
          </a:p>
        </p188:txBody>
      </p188:reply>
      <p188:reply id="{7C84A3CA-E3A9-4C48-B5A6-6C3F16F28E8A}" authorId="{537B387A-0F22-5C50-13D0-2E5DDBD3CFEC}" created="2025-02-26T20:06:37.493">
        <p188:txBody>
          <a:bodyPr/>
          <a:lstStyle/>
          <a:p>
            <a:r>
              <a:rPr lang="en-CA"/>
              <a:t>Robust to single photon loss</a:t>
            </a:r>
          </a:p>
        </p188:txBody>
      </p188:reply>
    </p188:replyLst>
    <p188:txBody>
      <a:bodyPr/>
      <a:lstStyle/>
      <a:p>
        <a:r>
          <a:rPr lang="en-CA"/>
          <a:t>Maybe talk about gertler here, say they were able to implement PCS in real SCC with fidelity ...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5-03-01T13:29:25.427" authorId="{537B387A-0F22-5C50-13D0-2E5DDBD3CFEC}"/>
          </p223:rxn>
        </p223:reactions>
      </p:ext>
    </p188:extLst>
  </p188:cm>
  <p188:cm id="{6DB5189A-8F2F-45D1-9F73-343C1667E1D5}" authorId="{537B387A-0F22-5C50-13D0-2E5DDBD3CFEC}" created="2025-02-26T20:06:03.92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5"/>
      <ac:picMk id="337" creationId="{00000000-0000-0000-0000-000000000000}"/>
    </ac:deMkLst>
    <p188:txBody>
      <a:bodyPr/>
      <a:lstStyle/>
      <a:p>
        <a:r>
          <a:rPr lang="en-CA"/>
          <a:t>Chen wang’s group, formerly university of Mach, now university of Toronto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5-03-01T13:29:30.587" authorId="{537B387A-0F22-5C50-13D0-2E5DDBD3CFEC}"/>
          </p223:rxn>
        </p223:reactions>
      </p:ext>
    </p188:extLst>
  </p188:cm>
  <p188:cm id="{222BCB46-1122-40AE-A54B-F4272F748B74}" authorId="{537B387A-0F22-5C50-13D0-2E5DDBD3CFEC}" created="2025-02-26T20:07:51.437">
    <pc:sldMkLst xmlns:pc="http://schemas.microsoft.com/office/powerpoint/2013/main/command">
      <pc:docMk/>
      <pc:sldMk cId="0" sldId="265"/>
    </pc:sldMkLst>
    <p188:txBody>
      <a:bodyPr/>
      <a:lstStyle/>
      <a:p>
        <a:r>
          <a:rPr lang="en-CA"/>
          <a:t>Solve this problem of SPL with PCS, ...</a:t>
        </a:r>
      </a:p>
    </p188:txBody>
  </p188:cm>
  <p188:cm id="{E52C2720-F7B4-4CF7-B920-04F53E7BFF16}" authorId="{537B387A-0F22-5C50-13D0-2E5DDBD3CFEC}" created="2025-02-26T20:08:32.104">
    <pc:sldMkLst xmlns:pc="http://schemas.microsoft.com/office/powerpoint/2013/main/command">
      <pc:docMk/>
      <pc:sldMk cId="0" sldId="265"/>
    </pc:sldMkLst>
    <p188:replyLst>
      <p188:reply id="{590CDDF9-4AFC-431A-B9C1-8571132C511E}" authorId="{537B387A-0F22-5C50-13D0-2E5DDBD3CFEC}" created="2025-02-26T20:09:22.886">
        <p188:txBody>
          <a:bodyPr/>
          <a:lstStyle/>
          <a:p>
            <a:r>
              <a:rPr lang="en-CA"/>
              <a:t>And explain their implementation using SC cavity -&gt; JJ</a:t>
            </a:r>
          </a:p>
        </p188:txBody>
      </p188:reply>
      <p188:reply id="{C4259D40-05B3-4164-BD9E-56A580BEED2A}" authorId="{537B387A-0F22-5C50-13D0-2E5DDBD3CFEC}" created="2025-02-26T20:10:07.456">
        <p188:txBody>
          <a:bodyPr/>
          <a:lstStyle/>
          <a:p>
            <a:r>
              <a:rPr lang="en-CA"/>
              <a:t>Limited by Kerr-non Lin of the JJ interaction</a:t>
            </a:r>
          </a:p>
        </p188:txBody>
      </p188:reply>
    </p188:replyLst>
    <p188:txBody>
      <a:bodyPr/>
      <a:lstStyle/>
      <a:p>
        <a:r>
          <a:rPr lang="en-CA"/>
          <a:t>Maybe animate gertler stuff</a:t>
        </a:r>
      </a:p>
    </p188:txBody>
  </p188:cm>
  <p188:cm id="{D501F9DB-DBB8-4C10-A1DC-CD42BCC6B0A3}" authorId="{537B387A-0F22-5C50-13D0-2E5DDBD3CFEC}" created="2025-02-26T20:12:58.74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5"/>
      <ac:picMk id="345" creationId="{00000000-0000-0000-0000-000000000000}"/>
    </ac:deMkLst>
    <p188:txBody>
      <a:bodyPr/>
      <a:lstStyle/>
      <a:p>
        <a:r>
          <a:rPr lang="en-CA"/>
          <a:t>Change minus sign</a:t>
        </a:r>
      </a:p>
    </p188:txBody>
  </p188:cm>
  <p188:cm id="{DC039414-3DFE-481A-A6A2-03C5BE02620E}" authorId="{537B387A-0F22-5C50-13D0-2E5DDBD3CFEC}" created="2025-02-26T20:32:59.580">
    <pc:sldMkLst xmlns:pc="http://schemas.microsoft.com/office/powerpoint/2013/main/command">
      <pc:docMk/>
      <pc:sldMk cId="0" sldId="265"/>
    </pc:sldMkLst>
    <p188:txBody>
      <a:bodyPr/>
      <a:lstStyle/>
      <a:p>
        <a:r>
          <a:rPr lang="en-CA"/>
          <a:t>Explain delta here</a:t>
        </a:r>
      </a:p>
    </p188:txBody>
  </p188:cm>
  <p188:cm id="{AE5F7995-3FDA-4AE9-9650-2D3AD0B062D5}" authorId="{537B387A-0F22-5C50-13D0-2E5DDBD3CFEC}" created="2025-02-26T20:33:31.35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5"/>
      <ac:picMk id="337" creationId="{00000000-0000-0000-0000-000000000000}"/>
    </ac:deMkLst>
    <p188:replyLst>
      <p188:reply id="{7220924D-32BD-48EA-B60F-F9EB85626796}" authorId="{537B387A-0F22-5C50-13D0-2E5DDBD3CFEC}" created="2025-02-26T20:33:53.872">
        <p188:txBody>
          <a:bodyPr/>
          <a:lstStyle/>
          <a:p>
            <a:r>
              <a:rPr lang="en-CA"/>
              <a:t>And explanation </a:t>
            </a:r>
          </a:p>
        </p188:txBody>
      </p188:reply>
    </p188:replyLst>
    <p188:txBody>
      <a:bodyPr/>
      <a:lstStyle/>
      <a:p>
        <a:r>
          <a:rPr lang="en-CA"/>
          <a:t>Add delta operator eqn</a:t>
        </a:r>
      </a:p>
    </p188:txBody>
  </p188:cm>
</p188:cmLst>
</file>

<file path=ppt/comments/modernComment_112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9D5C260-9A67-40A5-9550-80C6835F2B46}" authorId="{537B387A-0F22-5C50-13D0-2E5DDBD3CFEC}" created="2025-02-11T16:13:45.345">
    <pc:sldMkLst xmlns:pc="http://schemas.microsoft.com/office/powerpoint/2013/main/command">
      <pc:docMk/>
      <pc:sldMk cId="0" sldId="274"/>
    </pc:sldMkLst>
    <p188:txBody>
      <a:bodyPr/>
      <a:lstStyle/>
      <a:p>
        <a:r>
          <a:rPr lang="en-CA"/>
          <a:t>Now see fidelity over time, for the parameters include max fidelity points for each, compare to gertler model </a:t>
        </a:r>
      </a:p>
    </p188:txBody>
  </p188:cm>
  <p188:cm id="{CEAEDE97-0476-45F8-90B9-D121480D0550}" authorId="{537B387A-0F22-5C50-13D0-2E5DDBD3CFEC}" created="2025-02-11T16:13:58.077">
    <pc:sldMkLst xmlns:pc="http://schemas.microsoft.com/office/powerpoint/2013/main/command">
      <pc:docMk/>
      <pc:sldMk cId="0" sldId="274"/>
    </pc:sldMkLst>
    <p188:txBody>
      <a:bodyPr/>
      <a:lstStyle/>
      <a:p>
        <a:r>
          <a:rPr lang="en-CA"/>
          <a:t>Also possibly add delta +1 -1 simulations </a:t>
        </a:r>
      </a:p>
    </p188:txBody>
  </p188:cm>
  <p188:cm id="{B4653863-9D5F-4AAF-B07D-A41DADEB603D}" authorId="{537B387A-0F22-5C50-13D0-2E5DDBD3CFEC}" created="2025-02-26T20:34:23.284">
    <pc:sldMkLst xmlns:pc="http://schemas.microsoft.com/office/powerpoint/2013/main/command">
      <pc:docMk/>
      <pc:sldMk cId="0" sldId="274"/>
    </pc:sldMkLst>
    <p188:txBody>
      <a:bodyPr/>
      <a:lstStyle/>
      <a:p>
        <a:r>
          <a:rPr lang="en-CA"/>
          <a:t>Input params in white space</a:t>
        </a:r>
      </a:p>
    </p188:txBody>
  </p188:cm>
  <p188:cm id="{058870EE-B6E4-4074-9B86-0B3C4144F9C2}" authorId="{537B387A-0F22-5C50-13D0-2E5DDBD3CFEC}" created="2025-02-26T20:40:48.685">
    <pc:sldMkLst xmlns:pc="http://schemas.microsoft.com/office/powerpoint/2013/main/command">
      <pc:docMk/>
      <pc:sldMk cId="0" sldId="274"/>
    </pc:sldMkLst>
    <p188:txBody>
      <a:bodyPr/>
      <a:lstStyle/>
      <a:p>
        <a:r>
          <a:rPr lang="en-CA"/>
          <a:t>Params in the slide</a:t>
        </a:r>
      </a:p>
    </p188:txBody>
  </p188:cm>
</p188:cmLst>
</file>

<file path=ppt/comments/modernComment_113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4C31EAE-BFEE-471F-BD07-CB8F9D896BD0}" authorId="{537B387A-0F22-5C50-13D0-2E5DDBD3CFEC}" created="2025-02-11T16:15:17.674">
    <pc:sldMkLst xmlns:pc="http://schemas.microsoft.com/office/powerpoint/2013/main/command">
      <pc:docMk/>
      <pc:sldMk cId="0" sldId="275"/>
    </pc:sldMkLst>
    <p188:replyLst>
      <p188:reply id="{6EE51368-4831-403B-A48E-51C0625B1761}" authorId="{537B387A-0F22-5C50-13D0-2E5DDBD3CFEC}" created="2025-02-11T16:19:25.179">
        <p188:txBody>
          <a:bodyPr/>
          <a:lstStyle/>
          <a:p>
            <a:r>
              <a:rPr lang="en-CA"/>
              <a:t>To not have parasitic coupling go with 2. , so we have a frequency of b and c on a consistent ratio 2.3 (circular membrane mode ratio ) of omega_b / omega_c, then coupling parameters chosen based on prev paper, trial and error, roughly have the higher order mode for the coupling ratio… </a:t>
            </a:r>
          </a:p>
        </p188:txBody>
      </p188:reply>
    </p188:replyLst>
    <p188:txBody>
      <a:bodyPr/>
      <a:lstStyle/>
      <a:p>
        <a:r>
          <a:rPr lang="en-CA"/>
          <a:t>Possibly add parameter discussion here, or explain in terms of options 1 vs 2...</a:t>
        </a:r>
      </a:p>
    </p188:txBody>
  </p188:cm>
</p188:cmLst>
</file>

<file path=ppt/comments/modernComment_114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E513850-BBB8-4876-9369-D4437D4FF008}" authorId="{537B387A-0F22-5C50-13D0-2E5DDBD3CFEC}" created="2025-02-26T19:45:17.034">
    <pc:sldMkLst xmlns:pc="http://schemas.microsoft.com/office/powerpoint/2013/main/command">
      <pc:docMk/>
      <pc:sldMk cId="0" sldId="258"/>
    </pc:sldMkLst>
    <p188:txBody>
      <a:bodyPr/>
      <a:lstStyle/>
      <a:p>
        <a:r>
          <a:rPr lang="en-CA"/>
          <a:t>Fix 2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085e696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085e696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57325cd05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57325cd05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085e6964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085e6964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085e69645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085e69645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3:notes"/>
          <p:cNvSpPr txBox="1"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Diagram Explanation: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Optomechanical Resonator: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This diagram shows an optomechanical resonator, which consists of optical and mechanical components working together.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Pump Laser &amp; Signal Laser: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Role: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pump laser and signal laser provide the necessary energy to the system. The pump laser drives the system, while the signal laser interacts with the cavity.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Fixed &amp; Movable Mirrors: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Interaction: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fixed mirror and movable mirror create an optical cavity. The movable mirror can oscillate, allowing it to couple with phonons (mechanical vibrations).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Photons &amp; Phonons Interaction: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Coupling: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Photons (light particles) from the lasers interact with phonons (sound particles) in the movable mirror.</a:t>
            </a:r>
            <a:endParaRPr dirty="0"/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Frequency Induction: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This interaction induces a frequency in the cavity, with photons and phonons coupling together. This coupling is key to the system's ability to correct noise-biased errors, maintain long coherence times, and reduce crosstalk.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Overall Mechanism: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Optomechanical Effects: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combination of optical and mechanical components allows the resonator to manipulate and control quantum states effectively, leveraging the advantages of mechanical systems for quantum computing.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Advantages of Mechanical Systems: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Noise-Biased Error Correction: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Explanation: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Mechanical systems can correct errors caused by noise, improving reliability.</a:t>
            </a:r>
            <a:endParaRPr dirty="0"/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Benefit: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This is achieved within a compact footprint, making it efficient for quantum systems.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Long Lifetimes and Compact Footprint: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Explanation: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Mechanical qubits can maintain coherence for longer periods.</a:t>
            </a:r>
            <a:endParaRPr dirty="0"/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Benefit: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Longer coherence times enable extended quantum operations, enhancing system performance.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Minimal Crosstalk: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Explanation: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Mechanical qubits experience low crosstalk, meaning they don’t interfere much with each other.</a:t>
            </a:r>
            <a:endParaRPr dirty="0"/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Benefit: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This allows for high-fidelity operations and easier scaling of the quantum system.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Quantum companies are already researching mechanical quantum systems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4" name="Google Shape;33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200" dirty="0">
                <a:solidFill>
                  <a:schemeClr val="dk1"/>
                </a:solidFill>
                <a:latin typeface="Cambo"/>
                <a:ea typeface="Cambo"/>
                <a:cs typeface="Cambo"/>
                <a:sym typeface="Cambo"/>
              </a:rPr>
              <a:t>Robust to single photon loss.</a:t>
            </a:r>
            <a:endParaRPr lang="en-US" sz="16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200" dirty="0">
                <a:solidFill>
                  <a:schemeClr val="dk1"/>
                </a:solidFill>
                <a:latin typeface="Cambo"/>
                <a:ea typeface="Cambo"/>
                <a:cs typeface="Cambo"/>
                <a:sym typeface="Cambo"/>
              </a:rPr>
              <a:t>Pair cat codes detect and correct a broader range of errors than single cat codes</a:t>
            </a:r>
            <a:endParaRPr lang="en-US" sz="16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sz="12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Definition: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pair coherent state involves two modes with correlated amplitudes, often used in systems where both modes interact or are entangled, enhancing properties like error correction and fault tolerance.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Master Equation: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Formula: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ρ˙=−</a:t>
            </a:r>
            <a:r>
              <a:rPr lang="en-CA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iℏ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CA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H,ρ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]+</a:t>
            </a:r>
            <a:r>
              <a:rPr lang="en-CA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κabL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[ab]ρ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Explanation: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Describes the time evolution of the density matrix ρ considering the Hamiltonian H and </a:t>
            </a: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dissipative process L[ab].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Hamiltonian: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Formula: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H/h​=ϵab∗​ab+ϵab​</a:t>
            </a:r>
            <a:r>
              <a:rPr lang="en-CA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a†b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†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Explanation:</a:t>
            </a:r>
            <a:r>
              <a:rPr lang="en-CA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Represents the interaction between two modes a and b in the system, </a:t>
            </a:r>
            <a:r>
              <a:rPr lang="en-CA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creation and anhelation of ab modes.</a:t>
            </a:r>
            <a:endParaRPr dirty="0"/>
          </a:p>
          <a:p>
            <a:pPr marL="742950" marR="0" lvl="1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Coupling Constant: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Formula:</a:t>
            </a:r>
            <a:r>
              <a:rPr lang="en-CA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γ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CA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iκab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​/2ϵab​​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Explanation:</a:t>
            </a:r>
            <a:r>
              <a:rPr lang="en-CA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Defines the </a:t>
            </a:r>
            <a:r>
              <a:rPr lang="en-CA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coupling constant γ related to the interaction strength </a:t>
            </a:r>
            <a:r>
              <a:rPr lang="en-CA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between the modes.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Improved Error Correction: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Explanation: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Pair cat codes can detect and correct a broader range of errors compared to single cat codes.</a:t>
            </a:r>
            <a:endParaRPr dirty="0"/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Benefit: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Enhances the reliability and accuracy of quantum operations.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Enhanced Fault Tolerance: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Explanation: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Pair coherent states provide greater resistance to noise and correlated errors.</a:t>
            </a:r>
            <a:endParaRPr dirty="0"/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Benefit: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Reduces the number of physical qubits needed for error-corrected logical qubits, making quantum systems more efficient.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Increased Stability and Performance: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Explanation: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Pair coherent states offer better long-term coherence, crucial for stable quantum computing and communication.</a:t>
            </a:r>
            <a:endParaRPr dirty="0"/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Benefit: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Improves overall performance and reliability of quantum systems.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Equations and Diagrams: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Coherent State Equation (Top Right):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Formula: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∣ψ⟩=∣alpha, β⟩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Explanation: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Represents a coherent state as a superposition of </a:t>
            </a:r>
            <a:r>
              <a:rPr lang="en-CA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Fock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states.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085e696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085e696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7" name="Google Shape;587;p2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LC resonator that forms a cavity mode, mechanical mode is resonator(s)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may be many ways to physically realize these states in experiments 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possible methods use vacuum gap capacitors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with Professor Hauer has worked on during his time at NIST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control interference through physical barriers or separating the mechanical modes option 1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induce two modes on a single resonator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9" name="Google Shape;569;p1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CA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Talk about simulating both Full and adiabatic model and comparing them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CA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expect to see results similar to Jeffery Gertler in Superconducting circuits realization of PCS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CA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See joint wigner function plot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CA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Expect to see high fidelity values for the steady state similar to this plot of PCS evolution of a simpler model</a:t>
            </a:r>
            <a:endParaRPr/>
          </a:p>
          <a:p>
            <a:pPr marL="628650" marR="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CA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Evolving a ground state into the PCS and the occurring loss (decoherence)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s://bit.ly/3A1uf1Q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106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3584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ustom Layout">
  <p:cSld name="12_Custom Layou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9144000" cy="81534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41"/>
          <p:cNvSpPr txBox="1">
            <a:spLocks noGrp="1"/>
          </p:cNvSpPr>
          <p:nvPr>
            <p:ph type="body" idx="1"/>
          </p:nvPr>
        </p:nvSpPr>
        <p:spPr>
          <a:xfrm>
            <a:off x="0" y="816187"/>
            <a:ext cx="9144000" cy="2923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1428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360"/>
              <a:buNone/>
              <a:defRPr/>
            </a:lvl1pPr>
            <a:lvl2pPr marL="571500" lvl="1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857250" lvl="2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143000" lvl="3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428750" lvl="4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714500" lvl="5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000250" lvl="6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286000" lvl="7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571750" lvl="8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41"/>
          <p:cNvSpPr txBox="1">
            <a:spLocks noGrp="1"/>
          </p:cNvSpPr>
          <p:nvPr>
            <p:ph type="body" idx="2"/>
          </p:nvPr>
        </p:nvSpPr>
        <p:spPr>
          <a:xfrm>
            <a:off x="819614" y="3910450"/>
            <a:ext cx="7368169" cy="947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85750" marR="0" lvl="0" indent="-1428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360"/>
              <a:buFont typeface="Arial"/>
              <a:buNone/>
              <a:defRPr sz="2099">
                <a:solidFill>
                  <a:schemeClr val="dk1"/>
                </a:solidFill>
              </a:defRPr>
            </a:lvl1pPr>
            <a:lvl2pPr marL="571500" lvl="1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1500">
                <a:solidFill>
                  <a:srgbClr val="888888"/>
                </a:solidFill>
              </a:defRPr>
            </a:lvl2pPr>
            <a:lvl3pPr marL="857250" lvl="2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2160"/>
              <a:buNone/>
              <a:defRPr sz="1350">
                <a:solidFill>
                  <a:srgbClr val="888888"/>
                </a:solidFill>
              </a:defRPr>
            </a:lvl3pPr>
            <a:lvl4pPr marL="1143000" lvl="3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200">
                <a:solidFill>
                  <a:srgbClr val="888888"/>
                </a:solidFill>
              </a:defRPr>
            </a:lvl4pPr>
            <a:lvl5pPr marL="1428750" lvl="4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200">
                <a:solidFill>
                  <a:srgbClr val="888888"/>
                </a:solidFill>
              </a:defRPr>
            </a:lvl5pPr>
            <a:lvl6pPr marL="1714500" lvl="5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200">
                <a:solidFill>
                  <a:srgbClr val="888888"/>
                </a:solidFill>
              </a:defRPr>
            </a:lvl6pPr>
            <a:lvl7pPr marL="2000250" lvl="6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200">
                <a:solidFill>
                  <a:srgbClr val="888888"/>
                </a:solidFill>
              </a:defRPr>
            </a:lvl7pPr>
            <a:lvl8pPr marL="2286000" lvl="7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200">
                <a:solidFill>
                  <a:srgbClr val="888888"/>
                </a:solidFill>
              </a:defRPr>
            </a:lvl8pPr>
            <a:lvl9pPr marL="2571750" lvl="8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41"/>
          <p:cNvSpPr txBox="1">
            <a:spLocks noGrp="1"/>
          </p:cNvSpPr>
          <p:nvPr>
            <p:ph type="title"/>
          </p:nvPr>
        </p:nvSpPr>
        <p:spPr>
          <a:xfrm>
            <a:off x="430346" y="-8059"/>
            <a:ext cx="7886700" cy="994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80"/>
              <a:buFont typeface="Calibri"/>
              <a:buNone/>
              <a:defRPr sz="3300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" name="Google Shape;16;p41"/>
          <p:cNvPicPr preferRelativeResize="0"/>
          <p:nvPr/>
        </p:nvPicPr>
        <p:blipFill rotWithShape="1">
          <a:blip r:embed="rId3">
            <a:alphaModFix/>
          </a:blip>
          <a:srcRect l="76453" r="797"/>
          <a:stretch/>
        </p:blipFill>
        <p:spPr>
          <a:xfrm>
            <a:off x="5572625" y="122886"/>
            <a:ext cx="3511969" cy="56774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1"/>
          <p:cNvSpPr txBox="1"/>
          <p:nvPr/>
        </p:nvSpPr>
        <p:spPr>
          <a:xfrm>
            <a:off x="5644731" y="121922"/>
            <a:ext cx="1459971" cy="380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49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Brad Hauer – B66.0011</a:t>
            </a:r>
            <a:endParaRPr sz="875"/>
          </a:p>
        </p:txBody>
      </p:sp>
    </p:spTree>
    <p:extLst>
      <p:ext uri="{BB962C8B-B14F-4D97-AF65-F5344CB8AC3E}">
        <p14:creationId xmlns:p14="http://schemas.microsoft.com/office/powerpoint/2010/main" val="150666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orient="horz" pos="50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14313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571500" lvl="1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857250" lvl="2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143000" lvl="3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428750" lvl="4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714500" lvl="5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000250" lvl="6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286000" lvl="7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571750" lvl="8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4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82399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14313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571500" lvl="1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857250" lvl="2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143000" lvl="3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428750" lvl="4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714500" lvl="5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000250" lvl="6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286000" lvl="7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571750" lvl="8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43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14313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571500" lvl="1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857250" lvl="2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143000" lvl="3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428750" lvl="4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714500" lvl="5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000250" lvl="6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286000" lvl="7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571750" lvl="8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12645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81051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6"/>
          <p:cNvSpPr txBox="1">
            <a:spLocks noGrp="1"/>
          </p:cNvSpPr>
          <p:nvPr>
            <p:ph type="ctrTitle"/>
          </p:nvPr>
        </p:nvSpPr>
        <p:spPr>
          <a:xfrm>
            <a:off x="1143000" y="841773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6"/>
          <p:cNvSpPr txBox="1"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200"/>
            </a:lvl9pPr>
          </a:lstStyle>
          <a:p>
            <a:endParaRPr/>
          </a:p>
        </p:txBody>
      </p:sp>
      <p:sp>
        <p:nvSpPr>
          <p:cNvPr id="44" name="Google Shape;44;p4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6"/>
          <p:cNvSpPr txBox="1">
            <a:spLocks noGrp="1"/>
          </p:cNvSpPr>
          <p:nvPr>
            <p:ph type="sldNum" idx="12"/>
          </p:nvPr>
        </p:nvSpPr>
        <p:spPr>
          <a:xfrm>
            <a:off x="5429250" y="430172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98891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47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1428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57575"/>
              </a:buClr>
              <a:buSzPts val="2880"/>
              <a:buNone/>
              <a:defRPr sz="1800">
                <a:solidFill>
                  <a:srgbClr val="757575"/>
                </a:solidFill>
              </a:defRPr>
            </a:lvl1pPr>
            <a:lvl2pPr marL="571500" lvl="1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1500">
                <a:solidFill>
                  <a:srgbClr val="757575"/>
                </a:solidFill>
              </a:defRPr>
            </a:lvl2pPr>
            <a:lvl3pPr marL="857250" lvl="2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575"/>
              </a:buClr>
              <a:buSzPts val="2160"/>
              <a:buNone/>
              <a:defRPr sz="1350">
                <a:solidFill>
                  <a:srgbClr val="757575"/>
                </a:solidFill>
              </a:defRPr>
            </a:lvl3pPr>
            <a:lvl4pPr marL="1143000" lvl="3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575"/>
              </a:buClr>
              <a:buSzPts val="1920"/>
              <a:buNone/>
              <a:defRPr sz="1200">
                <a:solidFill>
                  <a:srgbClr val="757575"/>
                </a:solidFill>
              </a:defRPr>
            </a:lvl4pPr>
            <a:lvl5pPr marL="1428750" lvl="4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575"/>
              </a:buClr>
              <a:buSzPts val="1920"/>
              <a:buNone/>
              <a:defRPr sz="1200">
                <a:solidFill>
                  <a:srgbClr val="757575"/>
                </a:solidFill>
              </a:defRPr>
            </a:lvl5pPr>
            <a:lvl6pPr marL="1714500" lvl="5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575"/>
              </a:buClr>
              <a:buSzPts val="1920"/>
              <a:buNone/>
              <a:defRPr sz="1200">
                <a:solidFill>
                  <a:srgbClr val="757575"/>
                </a:solidFill>
              </a:defRPr>
            </a:lvl6pPr>
            <a:lvl7pPr marL="2000250" lvl="6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575"/>
              </a:buClr>
              <a:buSzPts val="1920"/>
              <a:buNone/>
              <a:defRPr sz="1200">
                <a:solidFill>
                  <a:srgbClr val="757575"/>
                </a:solidFill>
              </a:defRPr>
            </a:lvl7pPr>
            <a:lvl8pPr marL="2286000" lvl="7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575"/>
              </a:buClr>
              <a:buSzPts val="1920"/>
              <a:buNone/>
              <a:defRPr sz="1200">
                <a:solidFill>
                  <a:srgbClr val="757575"/>
                </a:solidFill>
              </a:defRPr>
            </a:lvl8pPr>
            <a:lvl9pPr marL="2571750" lvl="8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575"/>
              </a:buClr>
              <a:buSzPts val="1920"/>
              <a:buNone/>
              <a:defRPr sz="12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4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9365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285750" lvl="0" indent="-1428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  <a:defRPr sz="1800" b="1"/>
            </a:lvl1pPr>
            <a:lvl2pPr marL="571500" lvl="1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500" b="1"/>
            </a:lvl2pPr>
            <a:lvl3pPr marL="857250" lvl="2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sz="1350" b="1"/>
            </a:lvl3pPr>
            <a:lvl4pPr marL="1143000" lvl="3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200" b="1"/>
            </a:lvl4pPr>
            <a:lvl5pPr marL="1428750" lvl="4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200" b="1"/>
            </a:lvl5pPr>
            <a:lvl6pPr marL="1714500" lvl="5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200" b="1"/>
            </a:lvl6pPr>
            <a:lvl7pPr marL="2000250" lvl="6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200" b="1"/>
            </a:lvl7pPr>
            <a:lvl8pPr marL="2286000" lvl="7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200" b="1"/>
            </a:lvl8pPr>
            <a:lvl9pPr marL="2571750" lvl="8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200" b="1"/>
            </a:lvl9pPr>
          </a:lstStyle>
          <a:p>
            <a:endParaRPr/>
          </a:p>
        </p:txBody>
      </p:sp>
      <p:sp>
        <p:nvSpPr>
          <p:cNvPr id="56" name="Google Shape;56;p4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14313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571500" lvl="1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857250" lvl="2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143000" lvl="3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428750" lvl="4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714500" lvl="5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000250" lvl="6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286000" lvl="7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571750" lvl="8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4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285750" lvl="0" indent="-1428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  <a:defRPr sz="1800" b="1"/>
            </a:lvl1pPr>
            <a:lvl2pPr marL="571500" lvl="1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500" b="1"/>
            </a:lvl2pPr>
            <a:lvl3pPr marL="857250" lvl="2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sz="1350" b="1"/>
            </a:lvl3pPr>
            <a:lvl4pPr marL="1143000" lvl="3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200" b="1"/>
            </a:lvl4pPr>
            <a:lvl5pPr marL="1428750" lvl="4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200" b="1"/>
            </a:lvl5pPr>
            <a:lvl6pPr marL="1714500" lvl="5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200" b="1"/>
            </a:lvl6pPr>
            <a:lvl7pPr marL="2000250" lvl="6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200" b="1"/>
            </a:lvl7pPr>
            <a:lvl8pPr marL="2286000" lvl="7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200" b="1"/>
            </a:lvl8pPr>
            <a:lvl9pPr marL="2571750" lvl="8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200" b="1"/>
            </a:lvl9pPr>
          </a:lstStyle>
          <a:p>
            <a:endParaRPr/>
          </a:p>
        </p:txBody>
      </p:sp>
      <p:sp>
        <p:nvSpPr>
          <p:cNvPr id="58" name="Google Shape;58;p4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14313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571500" lvl="1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857250" lvl="2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143000" lvl="3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428750" lvl="4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714500" lvl="5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000250" lvl="6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286000" lvl="7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571750" lvl="8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4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3899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62472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4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50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952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840"/>
              <a:buChar char="•"/>
              <a:defRPr sz="2400"/>
            </a:lvl1pPr>
            <a:lvl2pPr marL="571500" lvl="1" indent="-2762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360"/>
              <a:buChar char="•"/>
              <a:defRPr sz="2099"/>
            </a:lvl2pPr>
            <a:lvl3pPr marL="85725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80"/>
              <a:buChar char="•"/>
              <a:defRPr sz="1800"/>
            </a:lvl3pPr>
            <a:lvl4pPr marL="1143000" lvl="3" indent="-2381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500"/>
            </a:lvl4pPr>
            <a:lvl5pPr marL="1428750" lvl="4" indent="-2381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500"/>
            </a:lvl5pPr>
            <a:lvl6pPr marL="1714500" lvl="5" indent="-2381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500"/>
            </a:lvl6pPr>
            <a:lvl7pPr marL="2000250" lvl="6" indent="-2381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500"/>
            </a:lvl7pPr>
            <a:lvl8pPr marL="2286000" lvl="7" indent="-2381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500"/>
            </a:lvl8pPr>
            <a:lvl9pPr marL="2571750" lvl="8" indent="-2381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500"/>
            </a:lvl9pPr>
          </a:lstStyle>
          <a:p>
            <a:endParaRPr/>
          </a:p>
        </p:txBody>
      </p:sp>
      <p:sp>
        <p:nvSpPr>
          <p:cNvPr id="70" name="Google Shape;70;p50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1428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200"/>
            </a:lvl1pPr>
            <a:lvl2pPr marL="571500" lvl="1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sz="1049"/>
            </a:lvl2pPr>
            <a:lvl3pPr marL="857250" lvl="2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900"/>
            </a:lvl3pPr>
            <a:lvl4pPr marL="1143000" lvl="3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750"/>
            </a:lvl4pPr>
            <a:lvl5pPr marL="1428750" lvl="4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750"/>
            </a:lvl5pPr>
            <a:lvl6pPr marL="1714500" lvl="5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750"/>
            </a:lvl6pPr>
            <a:lvl7pPr marL="2000250" lvl="6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750"/>
            </a:lvl7pPr>
            <a:lvl8pPr marL="2286000" lvl="7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750"/>
            </a:lvl8pPr>
            <a:lvl9pPr marL="2571750" lvl="8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750"/>
            </a:lvl9pPr>
          </a:lstStyle>
          <a:p>
            <a:endParaRPr/>
          </a:p>
        </p:txBody>
      </p:sp>
      <p:sp>
        <p:nvSpPr>
          <p:cNvPr id="71" name="Google Shape;71;p5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23326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4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1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51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1428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200"/>
            </a:lvl1pPr>
            <a:lvl2pPr marL="571500" lvl="1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sz="1049"/>
            </a:lvl2pPr>
            <a:lvl3pPr marL="857250" lvl="2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900"/>
            </a:lvl3pPr>
            <a:lvl4pPr marL="1143000" lvl="3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750"/>
            </a:lvl4pPr>
            <a:lvl5pPr marL="1428750" lvl="4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750"/>
            </a:lvl5pPr>
            <a:lvl6pPr marL="1714500" lvl="5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750"/>
            </a:lvl6pPr>
            <a:lvl7pPr marL="2000250" lvl="6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750"/>
            </a:lvl7pPr>
            <a:lvl8pPr marL="2286000" lvl="7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750"/>
            </a:lvl8pPr>
            <a:lvl9pPr marL="2571750" lvl="8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750"/>
            </a:lvl9pPr>
          </a:lstStyle>
          <a:p>
            <a:endParaRPr/>
          </a:p>
        </p:txBody>
      </p:sp>
      <p:sp>
        <p:nvSpPr>
          <p:cNvPr id="78" name="Google Shape;78;p5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61992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2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14313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571500" lvl="1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857250" lvl="2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143000" lvl="3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428750" lvl="4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714500" lvl="5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000250" lvl="6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286000" lvl="7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571750" lvl="8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5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5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36630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3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3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14313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571500" lvl="1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857250" lvl="2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143000" lvl="3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428750" lvl="4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714500" lvl="5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000250" lvl="6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286000" lvl="7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571750" lvl="8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5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5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5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73772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>
            <a:spLocks noGrp="1"/>
          </p:cNvSpPr>
          <p:nvPr>
            <p:ph type="title"/>
          </p:nvPr>
        </p:nvSpPr>
        <p:spPr>
          <a:xfrm>
            <a:off x="2099094" y="539500"/>
            <a:ext cx="49458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9"/>
          <p:cNvSpPr txBox="1">
            <a:spLocks noGrp="1"/>
          </p:cNvSpPr>
          <p:nvPr>
            <p:ph type="subTitle" idx="1"/>
          </p:nvPr>
        </p:nvSpPr>
        <p:spPr>
          <a:xfrm>
            <a:off x="2099108" y="1513050"/>
            <a:ext cx="4945800" cy="12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9" name="Google Shape;199;p29"/>
          <p:cNvPicPr preferRelativeResize="0"/>
          <p:nvPr/>
        </p:nvPicPr>
        <p:blipFill rotWithShape="1">
          <a:blip r:embed="rId2">
            <a:alphaModFix/>
          </a:blip>
          <a:srcRect t="36350" b="47481"/>
          <a:stretch/>
        </p:blipFill>
        <p:spPr>
          <a:xfrm>
            <a:off x="1" y="4158151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014726" y="25825"/>
            <a:ext cx="1134599" cy="916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9"/>
          <p:cNvSpPr txBox="1"/>
          <p:nvPr/>
        </p:nvSpPr>
        <p:spPr>
          <a:xfrm>
            <a:off x="2099092" y="2751591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rPr>
              <a:t>CREDITS: This presentation template was created by </a:t>
            </a:r>
            <a:r>
              <a:rPr lang="en" sz="1200" u="sng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rPr>
              <a:t>, and includes icons by </a:t>
            </a:r>
            <a:r>
              <a:rPr lang="en" sz="1200" u="sng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rPr>
              <a:t>, and infographics &amp; images by </a:t>
            </a:r>
            <a:r>
              <a:rPr lang="en" sz="1200" u="sng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u="sng">
              <a:solidFill>
                <a:schemeClr val="dk1"/>
              </a:solidFill>
              <a:latin typeface="Coda"/>
              <a:ea typeface="Coda"/>
              <a:cs typeface="Coda"/>
              <a:sym typeface="Coda"/>
            </a:endParaRPr>
          </a:p>
        </p:txBody>
      </p:sp>
    </p:spTree>
    <p:extLst>
      <p:ext uri="{BB962C8B-B14F-4D97-AF65-F5344CB8AC3E}">
        <p14:creationId xmlns:p14="http://schemas.microsoft.com/office/powerpoint/2010/main" val="218428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7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80"/>
              <a:buFont typeface="Play"/>
              <a:buNone/>
              <a:defRPr sz="528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4196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60"/>
              <a:buFont typeface="Arial"/>
              <a:buChar char="•"/>
              <a:defRPr sz="335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114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Char char="•"/>
              <a:defRPr sz="288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6576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576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576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576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575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575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3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3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1436695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hyperlink" Target="github.com/NathanPaceydev" TargetMode="External"/><Relationship Id="rId12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hyperlink" Target="npacey01.wixsite.com/website" TargetMode="External"/><Relationship Id="rId11" Type="http://schemas.openxmlformats.org/officeDocument/2006/relationships/image" Target="../media/image10.png"/><Relationship Id="rId5" Type="http://schemas.openxmlformats.org/officeDocument/2006/relationships/hyperlink" Target="linkedin.com/in/nathan-pacey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3" Type="http://schemas.openxmlformats.org/officeDocument/2006/relationships/image" Target="../media/image60.png"/><Relationship Id="rId7" Type="http://schemas.openxmlformats.org/officeDocument/2006/relationships/image" Target="../media/image6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jpg"/><Relationship Id="rId10" Type="http://schemas.openxmlformats.org/officeDocument/2006/relationships/image" Target="../media/image67.jpg"/><Relationship Id="rId4" Type="http://schemas.openxmlformats.org/officeDocument/2006/relationships/image" Target="../media/image61.jpg"/><Relationship Id="rId9" Type="http://schemas.openxmlformats.org/officeDocument/2006/relationships/image" Target="../media/image6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microsoft.com/office/2018/10/relationships/comments" Target="../comments/modernComment_114_0.xml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microsoft.com/office/2018/10/relationships/comments" Target="../comments/modernComment_109_0.xml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microsoft.com/office/2018/10/relationships/comments" Target="../comments/modernComment_113_0.xml"/><Relationship Id="rId7" Type="http://schemas.openxmlformats.org/officeDocument/2006/relationships/image" Target="../media/image5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gif"/><Relationship Id="rId5" Type="http://schemas.openxmlformats.org/officeDocument/2006/relationships/image" Target="../media/image52.gif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2_0.xml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82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rotating-gif-768x432-modified (1) (1).png"/>
          <p:cNvPicPr preferRelativeResize="0"/>
          <p:nvPr/>
        </p:nvPicPr>
        <p:blipFill rotWithShape="1">
          <a:blip r:embed="rId3">
            <a:alphaModFix amt="79000"/>
          </a:blip>
          <a:srcRect l="48548" r="10540"/>
          <a:stretch/>
        </p:blipFill>
        <p:spPr>
          <a:xfrm>
            <a:off x="-1795326" y="-922893"/>
            <a:ext cx="4730012" cy="625098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1894300" y="898350"/>
            <a:ext cx="2407200" cy="3346800"/>
          </a:xfrm>
          <a:prstGeom prst="rect">
            <a:avLst/>
          </a:prstGeom>
          <a:solidFill>
            <a:srgbClr val="1323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4916700" y="555375"/>
            <a:ext cx="295606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00" b="1" dirty="0">
                <a:solidFill>
                  <a:srgbClr val="C5D0D9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Poppins"/>
                <a:sym typeface="Poppins"/>
              </a:rPr>
              <a:t>About Me</a:t>
            </a:r>
            <a:endParaRPr sz="4400" b="1" dirty="0">
              <a:solidFill>
                <a:srgbClr val="C5D0D9"/>
              </a:solidFill>
              <a:latin typeface="Cambria Math" panose="02040503050406030204" pitchFamily="18" charset="0"/>
              <a:ea typeface="Cambria Math" panose="02040503050406030204" pitchFamily="18" charset="0"/>
              <a:cs typeface="Poppins"/>
              <a:sym typeface="Poppins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5300" y="1128075"/>
            <a:ext cx="1705200" cy="1705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>
            <a:spLocks noGrp="1"/>
          </p:cNvSpPr>
          <p:nvPr>
            <p:ph type="title"/>
          </p:nvPr>
        </p:nvSpPr>
        <p:spPr>
          <a:xfrm>
            <a:off x="2130250" y="2940900"/>
            <a:ext cx="193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 b="1" dirty="0">
                <a:solidFill>
                  <a:srgbClr val="C5D0D9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Poppins"/>
                <a:sym typeface="Poppins"/>
              </a:rPr>
              <a:t>Nathan </a:t>
            </a:r>
            <a:endParaRPr sz="2520" b="1" dirty="0">
              <a:solidFill>
                <a:srgbClr val="C5D0D9"/>
              </a:solidFill>
              <a:latin typeface="Cambria Math" panose="02040503050406030204" pitchFamily="18" charset="0"/>
              <a:ea typeface="Cambria Math" panose="02040503050406030204" pitchFamily="18" charset="0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 b="1" dirty="0">
                <a:solidFill>
                  <a:srgbClr val="C5D0D9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Poppins"/>
                <a:sym typeface="Poppins"/>
              </a:rPr>
              <a:t>Pacey</a:t>
            </a:r>
            <a:endParaRPr sz="2520" b="1" dirty="0">
              <a:solidFill>
                <a:srgbClr val="C5D0D9"/>
              </a:solidFill>
              <a:latin typeface="Cambria Math" panose="02040503050406030204" pitchFamily="18" charset="0"/>
              <a:ea typeface="Cambria Math" panose="02040503050406030204" pitchFamily="18" charset="0"/>
              <a:cs typeface="Poppins"/>
              <a:sym typeface="Poppin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A438D31-9A49-4364-89B9-74E7108F8791}"/>
              </a:ext>
            </a:extLst>
          </p:cNvPr>
          <p:cNvGrpSpPr/>
          <p:nvPr/>
        </p:nvGrpSpPr>
        <p:grpSpPr>
          <a:xfrm>
            <a:off x="4916700" y="1788735"/>
            <a:ext cx="4694673" cy="2077096"/>
            <a:chOff x="4916700" y="1788735"/>
            <a:chExt cx="4694673" cy="20770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787D76-7684-E0B2-4693-74669E43442B}"/>
                </a:ext>
              </a:extLst>
            </p:cNvPr>
            <p:cNvSpPr txBox="1"/>
            <p:nvPr/>
          </p:nvSpPr>
          <p:spPr>
            <a:xfrm>
              <a:off x="5402854" y="1788735"/>
              <a:ext cx="4208519" cy="20567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ct val="200000"/>
                </a:lnSpc>
                <a:spcBef>
                  <a:spcPts val="200"/>
                </a:spcBef>
                <a:spcAft>
                  <a:spcPts val="600"/>
                </a:spcAft>
              </a:pPr>
              <a:r>
                <a:rPr lang="en-US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linkedin.com/in/</a:t>
              </a:r>
              <a:r>
                <a:rPr lang="en-US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nathan</a:t>
              </a:r>
              <a:r>
                <a:rPr lang="en-US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-pacey</a:t>
              </a:r>
              <a:endPara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marL="0" indent="0">
                <a:lnSpc>
                  <a:spcPct val="200000"/>
                </a:lnSpc>
                <a:spcBef>
                  <a:spcPts val="200"/>
                </a:spcBef>
                <a:spcAft>
                  <a:spcPts val="600"/>
                </a:spcAft>
              </a:pPr>
              <a:r>
                <a:rPr lang="en-US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npacey01.wixsite.com/website</a:t>
              </a:r>
              <a:endPara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marL="0" indent="0">
                <a:lnSpc>
                  <a:spcPct val="200000"/>
                </a:lnSpc>
                <a:spcBef>
                  <a:spcPts val="200"/>
                </a:spcBef>
                <a:spcAft>
                  <a:spcPts val="600"/>
                </a:spcAft>
              </a:pPr>
              <a:r>
                <a:rPr lang="en-US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github.com/</a:t>
              </a:r>
              <a:r>
                <a:rPr lang="en-US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NathanPaceydev</a:t>
              </a:r>
              <a:endPara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marL="0" indent="0">
                <a:lnSpc>
                  <a:spcPct val="200000"/>
                </a:lnSpc>
                <a:spcBef>
                  <a:spcPts val="200"/>
                </a:spcBef>
                <a:spcAft>
                  <a:spcPts val="600"/>
                </a:spcAft>
              </a:pPr>
              <a:r>
                <a:rPr lang="en-US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youtube.com/@nathanpacey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A6894EF-4232-F74B-AEE9-DD0BA38B73BD}"/>
                </a:ext>
              </a:extLst>
            </p:cNvPr>
            <p:cNvGrpSpPr/>
            <p:nvPr/>
          </p:nvGrpSpPr>
          <p:grpSpPr>
            <a:xfrm>
              <a:off x="4916700" y="1926601"/>
              <a:ext cx="323018" cy="1939230"/>
              <a:chOff x="4916700" y="1926601"/>
              <a:chExt cx="323018" cy="1939230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3FC3825D-1CDF-C3B6-F989-0392EE87DA60}"/>
                  </a:ext>
                </a:extLst>
              </p:cNvPr>
              <p:cNvGrpSpPr/>
              <p:nvPr/>
            </p:nvGrpSpPr>
            <p:grpSpPr>
              <a:xfrm>
                <a:off x="4916700" y="1926601"/>
                <a:ext cx="323018" cy="1385436"/>
                <a:chOff x="5358172" y="3907099"/>
                <a:chExt cx="323018" cy="1385436"/>
              </a:xfrm>
            </p:grpSpPr>
            <p:pic>
              <p:nvPicPr>
                <p:cNvPr id="3" name="Picture 2" descr="A black background with a black squar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98ABDFA-A293-0208-BEFB-79A48E4898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lum bright="70000" contrast="-70000"/>
                </a:blip>
                <a:stretch>
                  <a:fillRect/>
                </a:stretch>
              </p:blipFill>
              <p:spPr>
                <a:xfrm>
                  <a:off x="5358172" y="3907099"/>
                  <a:ext cx="320953" cy="320953"/>
                </a:xfrm>
                <a:prstGeom prst="rect">
                  <a:avLst/>
                </a:prstGeom>
              </p:spPr>
            </p:pic>
            <p:pic>
              <p:nvPicPr>
                <p:cNvPr id="5" name="Picture 4" descr="A black background with a black squar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2F5D1962-131B-11C4-FF0F-26B92419B0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lum bright="70000" contrast="-70000"/>
                </a:blip>
                <a:stretch>
                  <a:fillRect/>
                </a:stretch>
              </p:blipFill>
              <p:spPr>
                <a:xfrm>
                  <a:off x="5358172" y="4969517"/>
                  <a:ext cx="323018" cy="323018"/>
                </a:xfrm>
                <a:prstGeom prst="rect">
                  <a:avLst/>
                </a:prstGeom>
              </p:spPr>
            </p:pic>
            <p:pic>
              <p:nvPicPr>
                <p:cNvPr id="6" name="Picture 5" descr="A black background with a black squar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039AD7DC-8D77-BC30-24AE-358A6EB782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lum bright="70000" contrast="-70000"/>
                </a:blip>
                <a:stretch>
                  <a:fillRect/>
                </a:stretch>
              </p:blipFill>
              <p:spPr>
                <a:xfrm>
                  <a:off x="5358172" y="4458828"/>
                  <a:ext cx="279913" cy="279913"/>
                </a:xfrm>
                <a:prstGeom prst="rect">
                  <a:avLst/>
                </a:prstGeom>
              </p:spPr>
            </p:pic>
          </p:grpSp>
          <p:pic>
            <p:nvPicPr>
              <p:cNvPr id="3074" name="Picture 2" descr="Free Youtube Logo SVG, PNG Icon, Symbol. Download Image.">
                <a:extLst>
                  <a:ext uri="{FF2B5EF4-FFF2-40B4-BE49-F238E27FC236}">
                    <a16:creationId xmlns:a16="http://schemas.microsoft.com/office/drawing/2014/main" id="{C163ACB4-6710-E5E1-9D85-4CFC196B51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aturation sat="0"/>
                        </a14:imgEffect>
                        <a14:imgEffect>
                          <a14:brightnessContrast bright="2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16700" y="3542813"/>
                <a:ext cx="323018" cy="3230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14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130BB3-B2AD-59E0-FD4B-8076E038C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853" y="-16844"/>
            <a:ext cx="2191370" cy="2415684"/>
          </a:xfrm>
          <a:prstGeom prst="rect">
            <a:avLst/>
          </a:prstGeom>
        </p:spPr>
      </p:pic>
      <p:pic>
        <p:nvPicPr>
          <p:cNvPr id="4" name="Picture 3" descr="A person standing on rocks at the beach&#10;&#10;AI-generated content may be incorrect.">
            <a:extLst>
              <a:ext uri="{FF2B5EF4-FFF2-40B4-BE49-F238E27FC236}">
                <a16:creationId xmlns:a16="http://schemas.microsoft.com/office/drawing/2014/main" id="{22F6DF39-94D5-A1C5-90B9-00BD57F7E8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133" t="38297" r="27368" b="-1"/>
          <a:stretch/>
        </p:blipFill>
        <p:spPr>
          <a:xfrm>
            <a:off x="-774901" y="1914996"/>
            <a:ext cx="2810401" cy="2681715"/>
          </a:xfrm>
          <a:prstGeom prst="rect">
            <a:avLst/>
          </a:prstGeom>
        </p:spPr>
      </p:pic>
      <p:pic>
        <p:nvPicPr>
          <p:cNvPr id="104" name="Google Shape;104;p17"/>
          <p:cNvPicPr preferRelativeResize="0"/>
          <p:nvPr/>
        </p:nvPicPr>
        <p:blipFill rotWithShape="1">
          <a:blip r:embed="rId5">
            <a:alphaModFix/>
          </a:blip>
          <a:srcRect l="27929" t="2037" r="19621"/>
          <a:stretch/>
        </p:blipFill>
        <p:spPr>
          <a:xfrm>
            <a:off x="4445899" y="2297457"/>
            <a:ext cx="2372230" cy="285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 rotWithShape="1">
          <a:blip r:embed="rId6">
            <a:alphaModFix/>
          </a:blip>
          <a:srcRect t="24531" b="2846"/>
          <a:stretch/>
        </p:blipFill>
        <p:spPr>
          <a:xfrm>
            <a:off x="2006230" y="2297457"/>
            <a:ext cx="2759841" cy="285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>
            <a:spLocks noGrp="1"/>
          </p:cNvSpPr>
          <p:nvPr>
            <p:ph type="title"/>
          </p:nvPr>
        </p:nvSpPr>
        <p:spPr>
          <a:xfrm>
            <a:off x="128543" y="219379"/>
            <a:ext cx="3997972" cy="18418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C5D0D9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Poppins"/>
                <a:sym typeface="Poppins"/>
              </a:rPr>
              <a:t>When Nathan isn't doing Physics, what is he up to?</a:t>
            </a:r>
          </a:p>
        </p:txBody>
      </p:sp>
      <p:pic>
        <p:nvPicPr>
          <p:cNvPr id="103" name="Google Shape;103;p17"/>
          <p:cNvPicPr preferRelativeResize="0"/>
          <p:nvPr/>
        </p:nvPicPr>
        <p:blipFill rotWithShape="1">
          <a:blip r:embed="rId7">
            <a:alphaModFix/>
          </a:blip>
          <a:srcRect l="10088" t="12501" r="14564" b="20608"/>
          <a:stretch/>
        </p:blipFill>
        <p:spPr>
          <a:xfrm>
            <a:off x="6488063" y="-16844"/>
            <a:ext cx="3073516" cy="1955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8">
            <a:alphaModFix/>
          </a:blip>
          <a:srcRect r="2239"/>
          <a:stretch/>
        </p:blipFill>
        <p:spPr>
          <a:xfrm>
            <a:off x="6164523" y="2984167"/>
            <a:ext cx="3548437" cy="2361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 rotWithShape="1">
          <a:blip r:embed="rId9">
            <a:alphaModFix/>
          </a:blip>
          <a:srcRect l="10936" b="7689"/>
          <a:stretch/>
        </p:blipFill>
        <p:spPr>
          <a:xfrm>
            <a:off x="-78730" y="3561793"/>
            <a:ext cx="2713157" cy="1581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 rotWithShape="1">
          <a:blip r:embed="rId10">
            <a:alphaModFix/>
          </a:blip>
          <a:srcRect l="1924" r="8155"/>
          <a:stretch/>
        </p:blipFill>
        <p:spPr>
          <a:xfrm>
            <a:off x="6339250" y="1709050"/>
            <a:ext cx="2918548" cy="1546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142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651730" y="790451"/>
            <a:ext cx="7892170" cy="1685272"/>
          </a:xfrm>
          <a:prstGeom prst="rect">
            <a:avLst/>
          </a:prstGeom>
          <a:solidFill>
            <a:srgbClr val="0E18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b="1">
              <a:solidFill>
                <a:srgbClr val="5B7EE0"/>
              </a:solidFill>
              <a:latin typeface="Cambria Math" panose="02040503050406030204" pitchFamily="18" charset="0"/>
              <a:ea typeface="Cambria Math" panose="02040503050406030204" pitchFamily="18" charset="0"/>
              <a:cs typeface="Poppins"/>
              <a:sym typeface="Poppins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651730" y="790451"/>
            <a:ext cx="2155920" cy="1685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5B7EE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Poppins"/>
                <a:sym typeface="Poppins"/>
              </a:rPr>
              <a:t>M.Sc. Quantum Science and Engineering</a:t>
            </a:r>
            <a:endParaRPr sz="1500" b="1" dirty="0">
              <a:solidFill>
                <a:srgbClr val="5B7EE0"/>
              </a:solidFill>
              <a:latin typeface="Cambria Math" panose="02040503050406030204" pitchFamily="18" charset="0"/>
              <a:ea typeface="Cambria Math" panose="02040503050406030204" pitchFamily="18" charset="0"/>
              <a:cs typeface="Poppins"/>
              <a:sym typeface="Poppins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651730" y="2809357"/>
            <a:ext cx="7892170" cy="2004935"/>
          </a:xfrm>
          <a:prstGeom prst="rect">
            <a:avLst/>
          </a:prstGeom>
          <a:solidFill>
            <a:srgbClr val="0E18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5B7EE0"/>
              </a:solidFill>
              <a:latin typeface="Cambria Math" panose="02040503050406030204" pitchFamily="18" charset="0"/>
              <a:ea typeface="Cambria Math" panose="02040503050406030204" pitchFamily="18" charset="0"/>
              <a:cs typeface="Poppins"/>
              <a:sym typeface="Poppins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rcRect r="63178"/>
          <a:stretch/>
        </p:blipFill>
        <p:spPr>
          <a:xfrm>
            <a:off x="3321120" y="3194980"/>
            <a:ext cx="1250880" cy="7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668505" y="2809357"/>
            <a:ext cx="2139145" cy="2004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5B7EE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Poppins"/>
                <a:sym typeface="Poppins"/>
              </a:rPr>
              <a:t>B.A.Sc Engineering </a:t>
            </a:r>
            <a:endParaRPr sz="1500" b="1" dirty="0">
              <a:solidFill>
                <a:srgbClr val="5B7EE0"/>
              </a:solidFill>
              <a:latin typeface="Cambria Math" panose="02040503050406030204" pitchFamily="18" charset="0"/>
              <a:ea typeface="Cambria Math" panose="02040503050406030204" pitchFamily="18" charset="0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5B7EE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Poppins"/>
                <a:sym typeface="Poppins"/>
              </a:rPr>
              <a:t>Physics and Computing</a:t>
            </a:r>
            <a:endParaRPr sz="1500" b="1" dirty="0">
              <a:solidFill>
                <a:srgbClr val="5B7EE0"/>
              </a:solidFill>
              <a:latin typeface="Cambria Math" panose="02040503050406030204" pitchFamily="18" charset="0"/>
              <a:ea typeface="Cambria Math" panose="02040503050406030204" pitchFamily="18" charset="0"/>
              <a:cs typeface="Poppins"/>
              <a:sym typeface="Poppins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1168" y="3791758"/>
            <a:ext cx="369238" cy="369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1085" y="1124085"/>
            <a:ext cx="163095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35607" y="1823484"/>
            <a:ext cx="280360" cy="2803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65AD28-BC6D-0C5E-376D-B6C543544ACB}"/>
              </a:ext>
            </a:extLst>
          </p:cNvPr>
          <p:cNvSpPr txBox="1"/>
          <p:nvPr/>
        </p:nvSpPr>
        <p:spPr>
          <a:xfrm>
            <a:off x="5273630" y="940601"/>
            <a:ext cx="32702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None/>
            </a:pPr>
            <a:r>
              <a:rPr lang="en-US" sz="1200" b="0" dirty="0">
                <a:solidFill>
                  <a:srgbClr val="C5D0D9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Specialization in Quantum Information and Computation</a:t>
            </a:r>
          </a:p>
          <a:p>
            <a:pPr algn="l" fontAlgn="base"/>
            <a:br>
              <a:rPr lang="en-US" sz="1200" b="0" dirty="0">
                <a:solidFill>
                  <a:srgbClr val="C5D0D9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sz="1200" b="0" dirty="0">
                <a:solidFill>
                  <a:srgbClr val="C5D0D9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Research interests in Quantum Surface Codes, QML, QEC, Quantum Algorithms and Fundamental Quantum Theory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692CEE-3EF3-0D01-DC29-3D864443E857}"/>
              </a:ext>
            </a:extLst>
          </p:cNvPr>
          <p:cNvSpPr txBox="1"/>
          <p:nvPr/>
        </p:nvSpPr>
        <p:spPr>
          <a:xfrm>
            <a:off x="5273629" y="2934661"/>
            <a:ext cx="327026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None/>
            </a:pPr>
            <a:r>
              <a:rPr lang="en-US" sz="1200" b="0" dirty="0">
                <a:solidFill>
                  <a:srgbClr val="C5D0D9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Stockdale, P. Excellence Award in Physics </a:t>
            </a:r>
          </a:p>
          <a:p>
            <a:pPr algn="l" fontAlgn="base">
              <a:buNone/>
            </a:pPr>
            <a:br>
              <a:rPr lang="en-US" sz="1200" b="0" dirty="0">
                <a:solidFill>
                  <a:srgbClr val="C5D0D9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sz="1200" b="0" dirty="0">
                <a:solidFill>
                  <a:srgbClr val="C5D0D9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Thesis on Developing Machine Learning Algorithms for American Style Stock Options</a:t>
            </a:r>
          </a:p>
          <a:p>
            <a:pPr algn="l" fontAlgn="base">
              <a:buNone/>
            </a:pPr>
            <a:endParaRPr lang="en-US" sz="1200" b="0" dirty="0">
              <a:solidFill>
                <a:srgbClr val="C5D0D9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 fontAlgn="base">
              <a:buNone/>
            </a:pPr>
            <a:r>
              <a:rPr lang="en-US" sz="1200" dirty="0">
                <a:solidFill>
                  <a:srgbClr val="C5D0D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Capstone on Development of a Web Application for Automated Clean Energy Feasibility Studies Using Global Data Sources</a:t>
            </a:r>
            <a:endParaRPr lang="en-US" sz="1200" b="0" dirty="0">
              <a:solidFill>
                <a:srgbClr val="C5D0D9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 fontAlgn="base">
              <a:buNone/>
            </a:pPr>
            <a:endParaRPr lang="en-US" sz="1200" b="0" dirty="0">
              <a:solidFill>
                <a:srgbClr val="C5D0D9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Google Shape;56;p13">
            <a:extLst>
              <a:ext uri="{FF2B5EF4-FFF2-40B4-BE49-F238E27FC236}">
                <a16:creationId xmlns:a16="http://schemas.microsoft.com/office/drawing/2014/main" id="{804F696E-D624-6BB5-6129-D07BE1549CB3}"/>
              </a:ext>
            </a:extLst>
          </p:cNvPr>
          <p:cNvSpPr txBox="1">
            <a:spLocks/>
          </p:cNvSpPr>
          <p:nvPr/>
        </p:nvSpPr>
        <p:spPr>
          <a:xfrm>
            <a:off x="537250" y="158580"/>
            <a:ext cx="629700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CA" sz="2600" b="1" dirty="0">
                <a:solidFill>
                  <a:srgbClr val="051725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Poppins"/>
                <a:sym typeface="Poppins"/>
              </a:rPr>
              <a:t>Education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142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>
            <a:off x="814950" y="743380"/>
            <a:ext cx="7514100" cy="1598400"/>
          </a:xfrm>
          <a:prstGeom prst="rect">
            <a:avLst/>
          </a:prstGeom>
          <a:solidFill>
            <a:srgbClr val="0E18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5B7EE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814950" y="3382120"/>
            <a:ext cx="7514100" cy="1451400"/>
          </a:xfrm>
          <a:prstGeom prst="rect">
            <a:avLst/>
          </a:prstGeom>
          <a:solidFill>
            <a:srgbClr val="0E18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5B7EE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7413" y="1182721"/>
            <a:ext cx="163095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6625" y="3936032"/>
            <a:ext cx="3855050" cy="82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6625" y="3504359"/>
            <a:ext cx="2350359" cy="565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7425" y="3504368"/>
            <a:ext cx="1210925" cy="67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60425" y="3504359"/>
            <a:ext cx="2194864" cy="453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" name="Google Shape;82;p15"/>
          <p:cNvGrpSpPr/>
          <p:nvPr/>
        </p:nvGrpSpPr>
        <p:grpSpPr>
          <a:xfrm>
            <a:off x="4985075" y="4205215"/>
            <a:ext cx="1882350" cy="423382"/>
            <a:chOff x="5196725" y="2853370"/>
            <a:chExt cx="1882350" cy="423382"/>
          </a:xfrm>
        </p:grpSpPr>
        <p:pic>
          <p:nvPicPr>
            <p:cNvPr id="83" name="Google Shape;83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534187" y="2892869"/>
              <a:ext cx="1544888" cy="3443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196725" y="2853370"/>
              <a:ext cx="580629" cy="42338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5" name="Google Shape;85;p15"/>
          <p:cNvPicPr preferRelativeResize="0"/>
          <p:nvPr/>
        </p:nvPicPr>
        <p:blipFill rotWithShape="1">
          <a:blip r:embed="rId10">
            <a:alphaModFix/>
          </a:blip>
          <a:srcRect r="64354" b="34232"/>
          <a:stretch/>
        </p:blipFill>
        <p:spPr>
          <a:xfrm>
            <a:off x="1046607" y="1172404"/>
            <a:ext cx="1655615" cy="683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28949" y="899863"/>
            <a:ext cx="1140400" cy="1138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07062" y="859829"/>
            <a:ext cx="163095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301772" y="1327339"/>
            <a:ext cx="2194875" cy="113841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8E00B57F-66EA-A6A9-111E-477CBB62A7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8305" y="2731466"/>
            <a:ext cx="629700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 b="1" dirty="0">
                <a:solidFill>
                  <a:srgbClr val="051725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Poppins"/>
                <a:sym typeface="Poppins"/>
              </a:rPr>
              <a:t>Industry </a:t>
            </a:r>
            <a:r>
              <a:rPr lang="en-CA" sz="2400" b="1" dirty="0">
                <a:solidFill>
                  <a:srgbClr val="051725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Poppins"/>
                <a:sym typeface="Poppins"/>
              </a:rPr>
              <a:t>Experience</a:t>
            </a:r>
            <a:endParaRPr sz="2400" b="1" dirty="0">
              <a:solidFill>
                <a:srgbClr val="051725"/>
              </a:solidFill>
              <a:latin typeface="Cambria Math" panose="02040503050406030204" pitchFamily="18" charset="0"/>
              <a:ea typeface="Cambria Math" panose="02040503050406030204" pitchFamily="18" charset="0"/>
              <a:cs typeface="Poppins"/>
              <a:sym typeface="Poppins"/>
            </a:endParaRPr>
          </a:p>
        </p:txBody>
      </p:sp>
      <p:sp>
        <p:nvSpPr>
          <p:cNvPr id="3" name="Google Shape;56;p13">
            <a:extLst>
              <a:ext uri="{FF2B5EF4-FFF2-40B4-BE49-F238E27FC236}">
                <a16:creationId xmlns:a16="http://schemas.microsoft.com/office/drawing/2014/main" id="{70E0047B-2A62-2FEC-8780-D731A6F225CE}"/>
              </a:ext>
            </a:extLst>
          </p:cNvPr>
          <p:cNvSpPr txBox="1">
            <a:spLocks/>
          </p:cNvSpPr>
          <p:nvPr/>
        </p:nvSpPr>
        <p:spPr>
          <a:xfrm>
            <a:off x="718306" y="104001"/>
            <a:ext cx="629700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CA" sz="2400" b="1" dirty="0">
                <a:solidFill>
                  <a:srgbClr val="051725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Poppins"/>
                <a:sym typeface="Poppins"/>
              </a:rPr>
              <a:t>Research Experience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CA" sz="875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CA" sz="875">
              <a:latin typeface="Bitter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00570" y="413210"/>
            <a:ext cx="4913858" cy="1541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3887"/>
              </a:lnSpc>
            </a:pPr>
            <a:r>
              <a:rPr lang="en-US" sz="3109" spc="-93" dirty="0">
                <a:latin typeface="Cambria Math" panose="02040503050406030204" pitchFamily="18" charset="0"/>
                <a:ea typeface="Cambria Math" panose="02040503050406030204" pitchFamily="18" charset="0"/>
                <a:cs typeface="Bitter" pitchFamily="34" charset="-120"/>
              </a:rPr>
              <a:t>Optomechanical Pair-Coherent State Generation</a:t>
            </a:r>
            <a:endParaRPr lang="en-US" sz="3109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400570" y="2531357"/>
            <a:ext cx="4913858" cy="1830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442"/>
              </a:lnSpc>
            </a:pPr>
            <a:r>
              <a:rPr lang="en-US" sz="1750" spc="-18" dirty="0">
                <a:solidFill>
                  <a:srgbClr val="272525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mbo" pitchFamily="34" charset="-120"/>
              </a:rPr>
              <a:t>Nathaniel James Pacey </a:t>
            </a:r>
            <a:endParaRPr lang="en-US" sz="175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400570" y="3005623"/>
            <a:ext cx="4913858" cy="1830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442"/>
              </a:lnSpc>
            </a:pPr>
            <a:r>
              <a:rPr lang="en-US" sz="1250" spc="-18" dirty="0">
                <a:solidFill>
                  <a:srgbClr val="272525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mbo" pitchFamily="34" charset="-120"/>
              </a:rPr>
              <a:t>Supervising Professor Bradley Hauer</a:t>
            </a:r>
            <a:endParaRPr lang="en-US" sz="125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00570" y="3378457"/>
            <a:ext cx="3636842" cy="3349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442"/>
              </a:lnSpc>
            </a:pPr>
            <a:r>
              <a:rPr lang="en-US" sz="1250" spc="-18" dirty="0">
                <a:solidFill>
                  <a:srgbClr val="272525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mbo" pitchFamily="34" charset="-120"/>
              </a:rPr>
              <a:t>University of Waterloo Electrical and Computer Engineering </a:t>
            </a:r>
          </a:p>
          <a:p>
            <a:pPr>
              <a:lnSpc>
                <a:spcPts val="1442"/>
              </a:lnSpc>
            </a:pPr>
            <a:r>
              <a:rPr lang="en-US" sz="1250" spc="-18" dirty="0">
                <a:solidFill>
                  <a:srgbClr val="272525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mbo" pitchFamily="34" charset="-120"/>
              </a:rPr>
              <a:t>and Institute for Quantum Computing</a:t>
            </a:r>
            <a:endParaRPr lang="en-US" sz="125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809" y="4117409"/>
            <a:ext cx="3755603" cy="68669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00571" y="4428455"/>
            <a:ext cx="4913858" cy="1830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442"/>
              </a:lnSpc>
            </a:pPr>
            <a:r>
              <a:rPr lang="en-US" sz="901" spc="-18" dirty="0">
                <a:solidFill>
                  <a:srgbClr val="272525"/>
                </a:solidFill>
                <a:latin typeface="Cambo" pitchFamily="34" charset="0"/>
                <a:ea typeface="Cambo" pitchFamily="34" charset="-122"/>
                <a:cs typeface="Cambo" pitchFamily="34" charset="-120"/>
              </a:rPr>
              <a:t> </a:t>
            </a:r>
            <a:endParaRPr lang="en-US" sz="901" dirty="0"/>
          </a:p>
        </p:txBody>
      </p:sp>
      <p:pic>
        <p:nvPicPr>
          <p:cNvPr id="2058" name="Picture 10" descr="Natural Sciences and Engineering Research Council - Wikipedia">
            <a:extLst>
              <a:ext uri="{FF2B5EF4-FFF2-40B4-BE49-F238E27FC236}">
                <a16:creationId xmlns:a16="http://schemas.microsoft.com/office/drawing/2014/main" id="{CA7C0D4B-8063-0F47-D06B-508562D08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174" y="4117409"/>
            <a:ext cx="1395779" cy="597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5">
            <a:extLst>
              <a:ext uri="{FF2B5EF4-FFF2-40B4-BE49-F238E27FC236}">
                <a16:creationId xmlns:a16="http://schemas.microsoft.com/office/drawing/2014/main" id="{2A59DAE3-2C20-AEAC-AD43-61C989A367AB}"/>
              </a:ext>
            </a:extLst>
          </p:cNvPr>
          <p:cNvSpPr/>
          <p:nvPr/>
        </p:nvSpPr>
        <p:spPr>
          <a:xfrm>
            <a:off x="400570" y="1669325"/>
            <a:ext cx="3636842" cy="3349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442"/>
              </a:lnSpc>
            </a:pPr>
            <a:r>
              <a:rPr lang="en-US" sz="1250" dirty="0">
                <a:latin typeface="Cambria Math" panose="02040503050406030204" pitchFamily="18" charset="0"/>
                <a:ea typeface="Cambria Math" panose="02040503050406030204" pitchFamily="18" charset="0"/>
              </a:rPr>
              <a:t>Schrodinger’s Optomechanical Cats: Pairing up for Quantum Computing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3"/>
          <p:cNvPicPr preferRelativeResize="0"/>
          <p:nvPr/>
        </p:nvPicPr>
        <p:blipFill rotWithShape="1">
          <a:blip r:embed="rId4">
            <a:alphaModFix amt="4000"/>
          </a:blip>
          <a:srcRect b="68912"/>
          <a:stretch/>
        </p:blipFill>
        <p:spPr>
          <a:xfrm>
            <a:off x="-264066" y="-523851"/>
            <a:ext cx="13213270" cy="314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3" descr="Entropy | Free Full-Text | All-Optically Controlled Quantum Memory for  Light with a Cavity-Optomechanical System"/>
          <p:cNvPicPr preferRelativeResize="0"/>
          <p:nvPr/>
        </p:nvPicPr>
        <p:blipFill rotWithShape="1">
          <a:blip r:embed="rId5">
            <a:alphaModFix/>
          </a:blip>
          <a:srcRect l="2808" t="5950" r="1726" b="3556"/>
          <a:stretch/>
        </p:blipFill>
        <p:spPr>
          <a:xfrm>
            <a:off x="2373313" y="-11481"/>
            <a:ext cx="3508375" cy="1591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-11482"/>
            <a:ext cx="2448718" cy="1591044"/>
          </a:xfrm>
          <a:prstGeom prst="rect">
            <a:avLst/>
          </a:prstGeom>
          <a:gradFill>
            <a:gsLst>
              <a:gs pos="0">
                <a:srgbClr val="FCD1B8">
                  <a:alpha val="0"/>
                </a:srgbClr>
              </a:gs>
              <a:gs pos="74000">
                <a:srgbClr val="FCD0B8"/>
              </a:gs>
              <a:gs pos="83000">
                <a:schemeClr val="accent2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</p:pic>
      <p:pic>
        <p:nvPicPr>
          <p:cNvPr id="141" name="Google Shape;141;p3"/>
          <p:cNvPicPr preferRelativeResize="0"/>
          <p:nvPr/>
        </p:nvPicPr>
        <p:blipFill rotWithShape="1">
          <a:blip r:embed="rId7">
            <a:alphaModFix/>
          </a:blip>
          <a:srcRect l="31305"/>
          <a:stretch/>
        </p:blipFill>
        <p:spPr>
          <a:xfrm>
            <a:off x="5881688" y="-11482"/>
            <a:ext cx="3310511" cy="1591044"/>
          </a:xfrm>
          <a:prstGeom prst="rect">
            <a:avLst/>
          </a:prstGeom>
          <a:solidFill>
            <a:srgbClr val="CABEDD">
              <a:alpha val="0"/>
            </a:srgbClr>
          </a:solidFill>
          <a:ln>
            <a:noFill/>
          </a:ln>
        </p:spPr>
      </p:pic>
      <p:pic>
        <p:nvPicPr>
          <p:cNvPr id="142" name="Google Shape;142;p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015585" y="1048925"/>
            <a:ext cx="382963" cy="16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153481" y="0"/>
            <a:ext cx="107171" cy="154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828036" y="144067"/>
            <a:ext cx="375099" cy="125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795713" y="88833"/>
            <a:ext cx="107171" cy="968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" name="Google Shape;146;p3"/>
          <p:cNvCxnSpPr/>
          <p:nvPr/>
        </p:nvCxnSpPr>
        <p:spPr>
          <a:xfrm>
            <a:off x="4769732" y="216544"/>
            <a:ext cx="224163" cy="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miter lim="800000"/>
            <a:headEnd type="none" w="sm" len="sm"/>
            <a:tailEnd type="stealth" w="lg" len="lg"/>
          </a:ln>
        </p:spPr>
      </p:cxnSp>
      <p:pic>
        <p:nvPicPr>
          <p:cNvPr id="147" name="Google Shape;147;p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185918" y="137253"/>
            <a:ext cx="162370" cy="10121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"/>
          <p:cNvSpPr txBox="1"/>
          <p:nvPr/>
        </p:nvSpPr>
        <p:spPr>
          <a:xfrm>
            <a:off x="2141056" y="1898652"/>
            <a:ext cx="4861889" cy="403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spAutoFit/>
          </a:bodyPr>
          <a:lstStyle/>
          <a:p>
            <a:r>
              <a:rPr lang="en-CA" sz="2250" dirty="0">
                <a:solidFill>
                  <a:srgbClr val="002060"/>
                </a:solidFill>
                <a:latin typeface="Bitter"/>
                <a:ea typeface="Bitter"/>
                <a:cs typeface="Bitter"/>
                <a:sym typeface="Bitter"/>
              </a:rPr>
              <a:t>Advantages of Mechanical Systems</a:t>
            </a:r>
            <a:endParaRPr sz="875" dirty="0"/>
          </a:p>
        </p:txBody>
      </p:sp>
      <p:sp>
        <p:nvSpPr>
          <p:cNvPr id="149" name="Google Shape;149;p3"/>
          <p:cNvSpPr txBox="1"/>
          <p:nvPr/>
        </p:nvSpPr>
        <p:spPr>
          <a:xfrm>
            <a:off x="6266787" y="1422350"/>
            <a:ext cx="3281894" cy="153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spAutoFit/>
          </a:bodyPr>
          <a:lstStyle/>
          <a:p>
            <a:pPr algn="ctr"/>
            <a:r>
              <a:rPr lang="en-CA" sz="625">
                <a:solidFill>
                  <a:schemeClr val="dk1"/>
                </a:solidFill>
              </a:rPr>
              <a:t>Li, Jinjin, et al. Entropy, vol. 15, no. 2, 2013, pp. 434-444</a:t>
            </a:r>
            <a:endParaRPr sz="625">
              <a:solidFill>
                <a:schemeClr val="dk1"/>
              </a:solidFill>
            </a:endParaRPr>
          </a:p>
        </p:txBody>
      </p:sp>
      <p:sp>
        <p:nvSpPr>
          <p:cNvPr id="150" name="Google Shape;150;p3"/>
          <p:cNvSpPr txBox="1"/>
          <p:nvPr/>
        </p:nvSpPr>
        <p:spPr>
          <a:xfrm>
            <a:off x="122560" y="4778052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noAutofit/>
          </a:bodyPr>
          <a:lstStyle/>
          <a:p>
            <a:fld id="{00000000-1234-1234-1234-123412341234}" type="slidenum">
              <a:rPr lang="en-CA" sz="1500">
                <a:solidFill>
                  <a:schemeClr val="dk1"/>
                </a:solidFill>
              </a:rPr>
              <a:pPr/>
              <a:t>5</a:t>
            </a:fld>
            <a:endParaRPr sz="1500">
              <a:solidFill>
                <a:schemeClr val="dk1"/>
              </a:solidFill>
            </a:endParaRPr>
          </a:p>
        </p:txBody>
      </p:sp>
      <p:pic>
        <p:nvPicPr>
          <p:cNvPr id="137" name="Google Shape;137;p3"/>
          <p:cNvPicPr preferRelativeResize="0"/>
          <p:nvPr/>
        </p:nvPicPr>
        <p:blipFill rotWithShape="1">
          <a:blip r:embed="rId13">
            <a:alphaModFix/>
          </a:blip>
          <a:srcRect l="33833" r="33768"/>
          <a:stretch/>
        </p:blipFill>
        <p:spPr>
          <a:xfrm>
            <a:off x="3380212" y="2621700"/>
            <a:ext cx="2376262" cy="2298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FB45A4-A8AE-FD1D-FB66-74AAA6D5161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28035" y="3023212"/>
            <a:ext cx="1879028" cy="1754840"/>
          </a:xfrm>
          <a:prstGeom prst="rect">
            <a:avLst/>
          </a:prstGeom>
        </p:spPr>
      </p:pic>
      <p:pic>
        <p:nvPicPr>
          <p:cNvPr id="5" name="Google Shape;137;p3">
            <a:extLst>
              <a:ext uri="{FF2B5EF4-FFF2-40B4-BE49-F238E27FC236}">
                <a16:creationId xmlns:a16="http://schemas.microsoft.com/office/drawing/2014/main" id="{D624FAA3-41F6-2FB4-CC41-1346BA0BD186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 l="38640" t="41192" r="34334" b="4144"/>
          <a:stretch/>
        </p:blipFill>
        <p:spPr>
          <a:xfrm>
            <a:off x="3778624" y="3142768"/>
            <a:ext cx="1982216" cy="1256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37;p3">
            <a:extLst>
              <a:ext uri="{FF2B5EF4-FFF2-40B4-BE49-F238E27FC236}">
                <a16:creationId xmlns:a16="http://schemas.microsoft.com/office/drawing/2014/main" id="{4525A135-270A-2366-8140-9EEE53080EB6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 l="-688" r="66125"/>
          <a:stretch/>
        </p:blipFill>
        <p:spPr>
          <a:xfrm>
            <a:off x="795762" y="2633181"/>
            <a:ext cx="2535039" cy="2298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37;p3">
            <a:extLst>
              <a:ext uri="{FF2B5EF4-FFF2-40B4-BE49-F238E27FC236}">
                <a16:creationId xmlns:a16="http://schemas.microsoft.com/office/drawing/2014/main" id="{CE57AFA0-1E2A-517F-31A1-F8FA6E960C20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 l="65557" r="-121"/>
          <a:stretch/>
        </p:blipFill>
        <p:spPr>
          <a:xfrm>
            <a:off x="5707062" y="2633181"/>
            <a:ext cx="2535039" cy="2298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0"/>
          <p:cNvSpPr/>
          <p:nvPr/>
        </p:nvSpPr>
        <p:spPr>
          <a:xfrm>
            <a:off x="-4433" y="-11760"/>
            <a:ext cx="7562351" cy="4163987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spcFirstLastPara="1" wrap="square" lIns="57141" tIns="28563" rIns="57141" bIns="28563" anchor="t" anchorCtr="0">
            <a:noAutofit/>
          </a:bodyPr>
          <a:lstStyle/>
          <a:p>
            <a:pPr lvl="0"/>
            <a:endParaRPr sz="1125" dirty="0">
              <a:solidFill>
                <a:schemeClr val="dk1"/>
              </a:solidFill>
            </a:endParaRPr>
          </a:p>
        </p:txBody>
      </p:sp>
      <p:pic>
        <p:nvPicPr>
          <p:cNvPr id="337" name="Google Shape;337;p1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8087" y="9525"/>
            <a:ext cx="3526234" cy="514476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10"/>
          <p:cNvSpPr/>
          <p:nvPr/>
        </p:nvSpPr>
        <p:spPr>
          <a:xfrm>
            <a:off x="483606" y="230078"/>
            <a:ext cx="4713000" cy="423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noAutofit/>
          </a:bodyPr>
          <a:lstStyle/>
          <a:p>
            <a:pPr>
              <a:lnSpc>
                <a:spcPct val="125011"/>
              </a:lnSpc>
              <a:buClr>
                <a:schemeClr val="dk1"/>
              </a:buClr>
              <a:buSzPts val="4274"/>
            </a:pPr>
            <a:r>
              <a:rPr lang="en-CA" sz="2671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Pair Coherent States</a:t>
            </a:r>
            <a:endParaRPr sz="875" dirty="0"/>
          </a:p>
        </p:txBody>
      </p:sp>
      <p:sp>
        <p:nvSpPr>
          <p:cNvPr id="339" name="Google Shape;339;p10"/>
          <p:cNvSpPr txBox="1"/>
          <p:nvPr/>
        </p:nvSpPr>
        <p:spPr>
          <a:xfrm>
            <a:off x="6115238" y="853059"/>
            <a:ext cx="2744380" cy="19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spAutoFit/>
          </a:bodyPr>
          <a:lstStyle/>
          <a:p>
            <a:pPr algn="ctr"/>
            <a:r>
              <a:rPr lang="en-CA" sz="875" dirty="0">
                <a:solidFill>
                  <a:schemeClr val="dk1"/>
                </a:solidFill>
              </a:rPr>
              <a:t>Gertler </a:t>
            </a:r>
            <a:r>
              <a:rPr lang="en-CA" sz="875" i="1" dirty="0">
                <a:solidFill>
                  <a:schemeClr val="dk1"/>
                </a:solidFill>
              </a:rPr>
              <a:t>et al., PRX </a:t>
            </a:r>
            <a:r>
              <a:rPr lang="en-CA" sz="875" b="1" dirty="0">
                <a:solidFill>
                  <a:schemeClr val="dk1"/>
                </a:solidFill>
              </a:rPr>
              <a:t>4</a:t>
            </a:r>
            <a:r>
              <a:rPr lang="en-CA" sz="875" dirty="0">
                <a:solidFill>
                  <a:schemeClr val="dk1"/>
                </a:solidFill>
              </a:rPr>
              <a:t>, 020319 (2023)</a:t>
            </a:r>
            <a:endParaRPr sz="875" dirty="0"/>
          </a:p>
        </p:txBody>
      </p:sp>
      <p:pic>
        <p:nvPicPr>
          <p:cNvPr id="340" name="Google Shape;340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86504" y="1072619"/>
            <a:ext cx="3342828" cy="1753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0" descr="A black background with a black square&#10;&#10;Description automatically generated with medium confidenc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7027" y="3251931"/>
            <a:ext cx="424018" cy="424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10" descr="A black background with a black square&#10;&#10;Description automatically generated with medium confidenc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2404" y="2383670"/>
            <a:ext cx="493265" cy="493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0" descr="A black background with a black square&#10;&#10;Description automatically generated with medium confidenc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6086" y="1600614"/>
            <a:ext cx="385900" cy="3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338561" y="4312741"/>
            <a:ext cx="2368409" cy="4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1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123387" y="241619"/>
            <a:ext cx="1126815" cy="51681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10"/>
          <p:cNvSpPr txBox="1"/>
          <p:nvPr/>
        </p:nvSpPr>
        <p:spPr>
          <a:xfrm>
            <a:off x="122560" y="4778052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noAutofit/>
          </a:bodyPr>
          <a:lstStyle/>
          <a:p>
            <a:fld id="{00000000-1234-1234-1234-123412341234}" type="slidenum">
              <a:rPr lang="en-CA" sz="1500">
                <a:solidFill>
                  <a:schemeClr val="dk1"/>
                </a:solidFill>
              </a:rPr>
              <a:pPr/>
              <a:t>6</a:t>
            </a:fld>
            <a:endParaRPr sz="1500">
              <a:solidFill>
                <a:schemeClr val="dk1"/>
              </a:solidFill>
            </a:endParaRPr>
          </a:p>
        </p:txBody>
      </p:sp>
      <p:sp>
        <p:nvSpPr>
          <p:cNvPr id="348" name="Google Shape;348;p10"/>
          <p:cNvSpPr txBox="1"/>
          <p:nvPr/>
        </p:nvSpPr>
        <p:spPr>
          <a:xfrm>
            <a:off x="1018198" y="1511990"/>
            <a:ext cx="4366831" cy="2539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250" dirty="0">
                <a:solidFill>
                  <a:schemeClr val="dk1"/>
                </a:solidFill>
                <a:latin typeface="Cambo"/>
                <a:ea typeface="Cambo"/>
                <a:cs typeface="Cambo"/>
                <a:sym typeface="Cambo"/>
              </a:rPr>
              <a:t>Improved Error Correction </a:t>
            </a:r>
            <a:endParaRPr sz="875" dirty="0"/>
          </a:p>
          <a:p>
            <a:pPr>
              <a:lnSpc>
                <a:spcPct val="150000"/>
              </a:lnSpc>
            </a:pPr>
            <a:r>
              <a:rPr lang="en-CA" sz="1000" dirty="0">
                <a:solidFill>
                  <a:schemeClr val="dk1"/>
                </a:solidFill>
                <a:latin typeface="Cambo"/>
                <a:ea typeface="Cambo"/>
                <a:cs typeface="Cambo"/>
                <a:sym typeface="Cambo"/>
              </a:rPr>
              <a:t>  - Pair cat codes detect and correct a broader range of errors than single cat codes. Robust to single photon loss</a:t>
            </a:r>
            <a:endParaRPr sz="875" dirty="0"/>
          </a:p>
          <a:p>
            <a:pPr>
              <a:lnSpc>
                <a:spcPct val="150000"/>
              </a:lnSpc>
            </a:pPr>
            <a:endParaRPr sz="1000" dirty="0">
              <a:solidFill>
                <a:schemeClr val="dk1"/>
              </a:solidFill>
              <a:latin typeface="Cambo"/>
              <a:ea typeface="Cambo"/>
              <a:cs typeface="Cambo"/>
              <a:sym typeface="Cambo"/>
            </a:endParaRPr>
          </a:p>
          <a:p>
            <a:pPr>
              <a:lnSpc>
                <a:spcPct val="150000"/>
              </a:lnSpc>
            </a:pPr>
            <a:r>
              <a:rPr lang="en-CA" sz="1250" dirty="0">
                <a:solidFill>
                  <a:schemeClr val="dk1"/>
                </a:solidFill>
                <a:latin typeface="Cambo"/>
                <a:ea typeface="Cambo"/>
                <a:cs typeface="Cambo"/>
                <a:sym typeface="Cambo"/>
              </a:rPr>
              <a:t>Enhanced Fault Tolerance</a:t>
            </a:r>
            <a:endParaRPr sz="875" dirty="0"/>
          </a:p>
          <a:p>
            <a:pPr>
              <a:lnSpc>
                <a:spcPct val="150000"/>
              </a:lnSpc>
            </a:pPr>
            <a:r>
              <a:rPr lang="en-CA" sz="1000" dirty="0">
                <a:solidFill>
                  <a:schemeClr val="dk1"/>
                </a:solidFill>
                <a:latin typeface="Cambo"/>
                <a:ea typeface="Cambo"/>
                <a:cs typeface="Cambo"/>
                <a:sym typeface="Cambo"/>
              </a:rPr>
              <a:t>  - Greater resistance to noise and correlated errors</a:t>
            </a:r>
            <a:endParaRPr sz="875" dirty="0"/>
          </a:p>
          <a:p>
            <a:pPr>
              <a:lnSpc>
                <a:spcPct val="150000"/>
              </a:lnSpc>
            </a:pPr>
            <a:r>
              <a:rPr lang="en-CA" sz="1000" dirty="0">
                <a:solidFill>
                  <a:schemeClr val="dk1"/>
                </a:solidFill>
                <a:latin typeface="Cambo"/>
                <a:ea typeface="Cambo"/>
                <a:cs typeface="Cambo"/>
                <a:sym typeface="Cambo"/>
              </a:rPr>
              <a:t>  - Reduced physical qubits for error corrected logical qubits</a:t>
            </a:r>
            <a:endParaRPr sz="875" dirty="0"/>
          </a:p>
          <a:p>
            <a:pPr>
              <a:lnSpc>
                <a:spcPct val="150000"/>
              </a:lnSpc>
            </a:pPr>
            <a:endParaRPr sz="1000" dirty="0">
              <a:solidFill>
                <a:schemeClr val="dk1"/>
              </a:solidFill>
              <a:latin typeface="Cambo"/>
              <a:ea typeface="Cambo"/>
              <a:cs typeface="Cambo"/>
              <a:sym typeface="Cambo"/>
            </a:endParaRPr>
          </a:p>
          <a:p>
            <a:pPr>
              <a:lnSpc>
                <a:spcPct val="150000"/>
              </a:lnSpc>
            </a:pPr>
            <a:r>
              <a:rPr lang="en-CA" sz="1250" dirty="0">
                <a:solidFill>
                  <a:schemeClr val="dk1"/>
                </a:solidFill>
                <a:latin typeface="Cambo"/>
                <a:ea typeface="Cambo"/>
                <a:cs typeface="Cambo"/>
                <a:sym typeface="Cambo"/>
              </a:rPr>
              <a:t>Increased Stability and Performance</a:t>
            </a:r>
            <a:endParaRPr sz="875" dirty="0"/>
          </a:p>
          <a:p>
            <a:pPr>
              <a:lnSpc>
                <a:spcPct val="150000"/>
              </a:lnSpc>
            </a:pPr>
            <a:r>
              <a:rPr lang="en-CA" sz="1000" dirty="0">
                <a:solidFill>
                  <a:schemeClr val="dk1"/>
                </a:solidFill>
                <a:latin typeface="Cambo"/>
                <a:ea typeface="Cambo"/>
                <a:cs typeface="Cambo"/>
                <a:sym typeface="Cambo"/>
              </a:rPr>
              <a:t>  - Better long-term coherence for quantum computing and communication</a:t>
            </a:r>
            <a:endParaRPr sz="1000" dirty="0">
              <a:solidFill>
                <a:schemeClr val="dk1"/>
              </a:solidFill>
              <a:latin typeface="Cambo"/>
              <a:ea typeface="Cambo"/>
              <a:cs typeface="Cambo"/>
              <a:sym typeface="Cambo"/>
            </a:endParaRPr>
          </a:p>
        </p:txBody>
      </p:sp>
      <p:pic>
        <p:nvPicPr>
          <p:cNvPr id="349" name="Google Shape;349;p1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66087" y="800146"/>
            <a:ext cx="4514914" cy="595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761851-7271-D2A3-0B40-12045DF084E5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4747"/>
          <a:stretch/>
        </p:blipFill>
        <p:spPr>
          <a:xfrm>
            <a:off x="6693238" y="3545574"/>
            <a:ext cx="1831592" cy="14897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D34A90-D257-2278-9355-EAF71AB1DE2F}"/>
              </a:ext>
            </a:extLst>
          </p:cNvPr>
          <p:cNvSpPr txBox="1"/>
          <p:nvPr/>
        </p:nvSpPr>
        <p:spPr>
          <a:xfrm>
            <a:off x="6116239" y="3038119"/>
            <a:ext cx="2419089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25" b="1" dirty="0"/>
              <a:t>Experimental Fidelity: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F691F0-9BDA-39CF-44D7-EC0BBD540CCF}"/>
                  </a:ext>
                </a:extLst>
              </p:cNvPr>
              <p:cNvSpPr txBox="1"/>
              <p:nvPr/>
            </p:nvSpPr>
            <p:spPr>
              <a:xfrm>
                <a:off x="327225" y="4312741"/>
                <a:ext cx="2741258" cy="3916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CA" sz="17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17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acc>
                    <m:r>
                      <a:rPr lang="en-CA" sz="17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CA" sz="17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17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CA" sz="17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</m:den>
                    </m:f>
                    <m:r>
                      <a:rPr lang="en-CA" sz="17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CA" sz="17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7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CA" sz="17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CA" sz="17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CA" sz="17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17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7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CA" sz="17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en-CA" sz="17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d>
                      <m:dPr>
                        <m:begChr m:val="["/>
                        <m:endChr m:val="]"/>
                        <m:ctrlPr>
                          <a:rPr lang="en-CA" sz="17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7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𝑎𝑏</m:t>
                        </m:r>
                      </m:e>
                    </m:d>
                    <m:r>
                      <a:rPr lang="en-CA" sz="17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CA" sz="17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175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F691F0-9BDA-39CF-44D7-EC0BBD540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25" y="4312741"/>
                <a:ext cx="2741258" cy="391646"/>
              </a:xfrm>
              <a:prstGeom prst="rect">
                <a:avLst/>
              </a:prstGeom>
              <a:blipFill>
                <a:blip r:embed="rId13"/>
                <a:stretch>
                  <a:fillRect l="-2895" b="-1230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5D5831-ED9A-392E-CF68-91E6282D60BB}"/>
                  </a:ext>
                </a:extLst>
              </p:cNvPr>
              <p:cNvSpPr txBox="1"/>
              <p:nvPr/>
            </p:nvSpPr>
            <p:spPr>
              <a:xfrm>
                <a:off x="7724130" y="3059571"/>
                <a:ext cx="1380763" cy="1923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5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12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  <m:r>
                        <a:rPr lang="en-CA" sz="12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CA" sz="12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𝟒𝟏</m:t>
                      </m:r>
                      <m:r>
                        <a:rPr lang="en-CA" sz="12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CA" sz="12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CA" sz="12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CA" sz="12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CA" sz="12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CA" sz="12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CA" sz="12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%</m:t>
                      </m:r>
                    </m:oMath>
                  </m:oMathPara>
                </a14:m>
                <a:endParaRPr lang="en-CA" sz="1250" b="1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5D5831-ED9A-392E-CF68-91E6282D6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130" y="3059571"/>
                <a:ext cx="1380763" cy="192360"/>
              </a:xfrm>
              <a:prstGeom prst="rect">
                <a:avLst/>
              </a:prstGeom>
              <a:blipFill>
                <a:blip r:embed="rId14"/>
                <a:stretch>
                  <a:fillRect r="-2203" b="-2258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BD7ED2B-70B5-F82A-0314-CC63EEDFE6D8}"/>
              </a:ext>
            </a:extLst>
          </p:cNvPr>
          <p:cNvSpPr txBox="1"/>
          <p:nvPr/>
        </p:nvSpPr>
        <p:spPr>
          <a:xfrm>
            <a:off x="5993314" y="237461"/>
            <a:ext cx="3129207" cy="381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38" dirty="0">
                <a:latin typeface="Cambo" panose="020B0604020202020204" charset="0"/>
                <a:cs typeface="Angsana New" panose="02020603050405020304" pitchFamily="18" charset="-34"/>
              </a:rPr>
              <a:t>Chen Wang Lab at </a:t>
            </a:r>
          </a:p>
          <a:p>
            <a:pPr algn="ctr"/>
            <a:r>
              <a:rPr lang="en-CA" sz="938" dirty="0">
                <a:latin typeface="Cambo" panose="020B0604020202020204" charset="0"/>
                <a:cs typeface="Angsana New" panose="02020603050405020304" pitchFamily="18" charset="-34"/>
              </a:rPr>
              <a:t>the University of Massachusetts-Amherst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700A8A8-D2E1-9D56-770E-7454C9D2D528}"/>
                  </a:ext>
                </a:extLst>
              </p:cNvPr>
              <p:cNvSpPr txBox="1"/>
              <p:nvPr/>
            </p:nvSpPr>
            <p:spPr>
              <a:xfrm>
                <a:off x="3781425" y="1378428"/>
                <a:ext cx="1465182" cy="3291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15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ar-AE" sz="15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ar-AE" sz="1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1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ar-AE" sz="1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ar-AE" sz="15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ar-AE" sz="15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ar-AE" sz="1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1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ar-AE" sz="1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CA" sz="15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ar-AE" sz="15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ar-AE" sz="1500" dirty="0">
                  <a:solidFill>
                    <a:schemeClr val="dk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700A8A8-D2E1-9D56-770E-7454C9D2D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1425" y="1378428"/>
                <a:ext cx="1465182" cy="32919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" grpId="0"/>
      <p:bldP spid="348" grpId="0"/>
      <p:bldP spid="4" grpId="0"/>
      <p:bldP spid="10" grpId="0"/>
      <p:bldP spid="15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 rotWithShape="1">
          <a:blip r:embed="rId4">
            <a:alphaModFix/>
          </a:blip>
          <a:srcRect r="76108"/>
          <a:stretch/>
        </p:blipFill>
        <p:spPr>
          <a:xfrm>
            <a:off x="8735825" y="0"/>
            <a:ext cx="338625" cy="73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7141" tIns="28563" rIns="57141" bIns="28563" anchor="t" anchorCtr="0">
            <a:noAutofit/>
          </a:bodyPr>
          <a:lstStyle/>
          <a:p>
            <a:endParaRPr lang="en-CA" sz="1125" dirty="0">
              <a:solidFill>
                <a:schemeClr val="dk1"/>
              </a:solidFill>
            </a:endParaRPr>
          </a:p>
        </p:txBody>
      </p:sp>
      <p:sp>
        <p:nvSpPr>
          <p:cNvPr id="590" name="Google Shape;590;p20"/>
          <p:cNvSpPr/>
          <p:nvPr/>
        </p:nvSpPr>
        <p:spPr>
          <a:xfrm>
            <a:off x="0" y="878228"/>
            <a:ext cx="9144000" cy="43279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57141" tIns="28563" rIns="57141" bIns="28563" anchor="t" anchorCtr="0">
            <a:noAutofit/>
          </a:bodyPr>
          <a:lstStyle/>
          <a:p>
            <a:endParaRPr lang="en-CA" sz="1250" b="1" dirty="0">
              <a:solidFill>
                <a:schemeClr val="dk1"/>
              </a:solidFill>
            </a:endParaRPr>
          </a:p>
        </p:txBody>
      </p:sp>
      <p:sp>
        <p:nvSpPr>
          <p:cNvPr id="591" name="Google Shape;591;p20"/>
          <p:cNvSpPr/>
          <p:nvPr/>
        </p:nvSpPr>
        <p:spPr>
          <a:xfrm>
            <a:off x="301978" y="170774"/>
            <a:ext cx="8030096" cy="482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noAutofit/>
          </a:bodyPr>
          <a:lstStyle/>
          <a:p>
            <a:pPr>
              <a:lnSpc>
                <a:spcPct val="125000"/>
              </a:lnSpc>
              <a:buSzPts val="4860"/>
            </a:pPr>
            <a:r>
              <a:rPr lang="en-CA" sz="3038" dirty="0">
                <a:latin typeface="Bitter"/>
                <a:ea typeface="Bitter"/>
                <a:cs typeface="Bitter"/>
                <a:sym typeface="Bitter"/>
              </a:rPr>
              <a:t>Experimental Realization</a:t>
            </a:r>
            <a:endParaRPr sz="3038" dirty="0">
              <a:solidFill>
                <a:schemeClr val="dk1"/>
              </a:solidFill>
            </a:endParaRPr>
          </a:p>
        </p:txBody>
      </p:sp>
      <p:sp>
        <p:nvSpPr>
          <p:cNvPr id="592" name="Google Shape;592;p20"/>
          <p:cNvSpPr/>
          <p:nvPr/>
        </p:nvSpPr>
        <p:spPr>
          <a:xfrm>
            <a:off x="637085" y="1772810"/>
            <a:ext cx="2436763" cy="740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noAutofit/>
          </a:bodyPr>
          <a:lstStyle/>
          <a:p>
            <a:pPr>
              <a:lnSpc>
                <a:spcPct val="159979"/>
              </a:lnSpc>
              <a:buClr>
                <a:schemeClr val="dk1"/>
              </a:buClr>
              <a:buSzPts val="1944"/>
            </a:pPr>
            <a:endParaRPr sz="1215">
              <a:solidFill>
                <a:schemeClr val="dk1"/>
              </a:solidFill>
            </a:endParaRPr>
          </a:p>
        </p:txBody>
      </p:sp>
      <p:pic>
        <p:nvPicPr>
          <p:cNvPr id="593" name="Google Shape;593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73029" y="1401719"/>
            <a:ext cx="2436763" cy="1664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20"/>
          <p:cNvPicPr preferRelativeResize="0"/>
          <p:nvPr/>
        </p:nvPicPr>
        <p:blipFill rotWithShape="1">
          <a:blip r:embed="rId5">
            <a:alphaModFix/>
          </a:blip>
          <a:srcRect b="35676"/>
          <a:stretch/>
        </p:blipFill>
        <p:spPr>
          <a:xfrm>
            <a:off x="147198" y="1730882"/>
            <a:ext cx="3721361" cy="1795284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20"/>
          <p:cNvSpPr/>
          <p:nvPr/>
        </p:nvSpPr>
        <p:spPr>
          <a:xfrm>
            <a:off x="122560" y="1071506"/>
            <a:ext cx="4418625" cy="48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noAutofit/>
          </a:bodyPr>
          <a:lstStyle/>
          <a:p>
            <a:pPr>
              <a:lnSpc>
                <a:spcPct val="189843"/>
              </a:lnSpc>
              <a:buSzPts val="3200"/>
            </a:pPr>
            <a:r>
              <a:rPr lang="en-US" sz="1750" u="sng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Play"/>
              </a:rPr>
              <a:t>Vacuum Gap Capacitors of Two Types</a:t>
            </a:r>
            <a:endParaRPr lang="en-US" sz="1750" u="sng" dirty="0">
              <a:solidFill>
                <a:schemeClr val="dk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  <a:sym typeface="Play"/>
            </a:endParaRPr>
          </a:p>
        </p:txBody>
      </p:sp>
      <p:sp>
        <p:nvSpPr>
          <p:cNvPr id="596" name="Google Shape;596;p20"/>
          <p:cNvSpPr/>
          <p:nvPr/>
        </p:nvSpPr>
        <p:spPr>
          <a:xfrm>
            <a:off x="4929977" y="729092"/>
            <a:ext cx="3380813" cy="48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noAutofit/>
          </a:bodyPr>
          <a:lstStyle/>
          <a:p>
            <a:pPr>
              <a:lnSpc>
                <a:spcPct val="216964"/>
              </a:lnSpc>
              <a:buSzPts val="2800"/>
            </a:pPr>
            <a:r>
              <a:rPr lang="en-CA" sz="175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Play"/>
              </a:rPr>
              <a:t>1: Two Mechanical Resonators </a:t>
            </a:r>
            <a:endParaRPr sz="1750" dirty="0">
              <a:solidFill>
                <a:schemeClr val="dk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  <a:sym typeface="Play"/>
            </a:endParaRPr>
          </a:p>
        </p:txBody>
      </p:sp>
      <p:sp>
        <p:nvSpPr>
          <p:cNvPr id="597" name="Google Shape;597;p20"/>
          <p:cNvSpPr/>
          <p:nvPr/>
        </p:nvSpPr>
        <p:spPr>
          <a:xfrm>
            <a:off x="3152940" y="3350516"/>
            <a:ext cx="5076938" cy="48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noAutofit/>
          </a:bodyPr>
          <a:lstStyle/>
          <a:p>
            <a:pPr>
              <a:lnSpc>
                <a:spcPct val="216964"/>
              </a:lnSpc>
              <a:buSzPts val="2800"/>
            </a:pPr>
            <a:r>
              <a:rPr lang="en-CA" sz="175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Play"/>
              </a:rPr>
              <a:t>2: Two mechanical Modes of a Single Resonator </a:t>
            </a:r>
            <a:endParaRPr sz="1750" dirty="0">
              <a:solidFill>
                <a:schemeClr val="dk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  <a:sym typeface="Play"/>
            </a:endParaRPr>
          </a:p>
        </p:txBody>
      </p:sp>
      <p:pic>
        <p:nvPicPr>
          <p:cNvPr id="598" name="Google Shape;598;p20" descr="Mode '&quot;`UNIQ--postMath-0000006B-QINU`&quot;' (1s) with '&quot;`UNIQ--postMath-0000006C-QINU`&quot;'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53503" y="3976488"/>
            <a:ext cx="1666880" cy="1075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20" descr="Mode '&quot;`UNIQ--postMath-0000006D-QINU`&quot;' (2s) with '&quot;`UNIQ--postMath-0000006E-QINU`&quot;'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97912" y="4016554"/>
            <a:ext cx="1639072" cy="1098819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20"/>
          <p:cNvSpPr txBox="1"/>
          <p:nvPr/>
        </p:nvSpPr>
        <p:spPr>
          <a:xfrm>
            <a:off x="4570031" y="3147041"/>
            <a:ext cx="2242759" cy="19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spAutoFit/>
          </a:bodyPr>
          <a:lstStyle/>
          <a:p>
            <a:pPr algn="ctr"/>
            <a:r>
              <a:rPr lang="en-CA" sz="875" dirty="0">
                <a:solidFill>
                  <a:schemeClr val="dk1"/>
                </a:solidFill>
              </a:rPr>
              <a:t>Kotler </a:t>
            </a:r>
            <a:r>
              <a:rPr lang="en-CA" sz="875" i="1" dirty="0">
                <a:solidFill>
                  <a:schemeClr val="dk1"/>
                </a:solidFill>
              </a:rPr>
              <a:t>et al., Science</a:t>
            </a:r>
            <a:r>
              <a:rPr lang="en-CA" sz="875" dirty="0">
                <a:solidFill>
                  <a:schemeClr val="dk1"/>
                </a:solidFill>
              </a:rPr>
              <a:t> </a:t>
            </a:r>
            <a:r>
              <a:rPr lang="en-CA" sz="875" b="1" dirty="0">
                <a:solidFill>
                  <a:schemeClr val="dk1"/>
                </a:solidFill>
              </a:rPr>
              <a:t>372</a:t>
            </a:r>
            <a:r>
              <a:rPr lang="en-CA" sz="875" dirty="0">
                <a:solidFill>
                  <a:schemeClr val="dk1"/>
                </a:solidFill>
              </a:rPr>
              <a:t>, 622 (2021)</a:t>
            </a:r>
            <a:endParaRPr sz="875" dirty="0"/>
          </a:p>
        </p:txBody>
      </p:sp>
      <p:sp>
        <p:nvSpPr>
          <p:cNvPr id="601" name="Google Shape;601;p20"/>
          <p:cNvSpPr txBox="1"/>
          <p:nvPr/>
        </p:nvSpPr>
        <p:spPr>
          <a:xfrm>
            <a:off x="301978" y="3527475"/>
            <a:ext cx="2209458" cy="19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spAutoFit/>
          </a:bodyPr>
          <a:lstStyle/>
          <a:p>
            <a:pPr algn="ctr"/>
            <a:r>
              <a:rPr lang="en-CA" sz="875" dirty="0">
                <a:solidFill>
                  <a:schemeClr val="dk1"/>
                </a:solidFill>
              </a:rPr>
              <a:t>Teufel </a:t>
            </a:r>
            <a:r>
              <a:rPr lang="en-CA" sz="875" i="1" dirty="0">
                <a:solidFill>
                  <a:schemeClr val="dk1"/>
                </a:solidFill>
              </a:rPr>
              <a:t>et al., Nature </a:t>
            </a:r>
            <a:r>
              <a:rPr lang="en-CA" sz="875" b="1" i="1" dirty="0">
                <a:solidFill>
                  <a:schemeClr val="dk1"/>
                </a:solidFill>
              </a:rPr>
              <a:t>475</a:t>
            </a:r>
            <a:r>
              <a:rPr lang="en-CA" sz="875" dirty="0">
                <a:solidFill>
                  <a:schemeClr val="dk1"/>
                </a:solidFill>
              </a:rPr>
              <a:t>, 359 (2011)</a:t>
            </a:r>
            <a:endParaRPr sz="875" dirty="0"/>
          </a:p>
        </p:txBody>
      </p:sp>
      <p:sp>
        <p:nvSpPr>
          <p:cNvPr id="602" name="Google Shape;602;p20"/>
          <p:cNvSpPr txBox="1"/>
          <p:nvPr/>
        </p:nvSpPr>
        <p:spPr>
          <a:xfrm>
            <a:off x="122560" y="4778052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noAutofit/>
          </a:bodyPr>
          <a:lstStyle/>
          <a:p>
            <a:fld id="{00000000-1234-1234-1234-123412341234}" type="slidenum">
              <a:rPr lang="en-CA" sz="1500">
                <a:solidFill>
                  <a:schemeClr val="dk1"/>
                </a:solidFill>
              </a:rPr>
              <a:pPr/>
              <a:t>8</a:t>
            </a:fld>
            <a:endParaRPr sz="1500">
              <a:solidFill>
                <a:schemeClr val="dk1"/>
              </a:solidFill>
            </a:endParaRPr>
          </a:p>
        </p:txBody>
      </p:sp>
      <p:sp>
        <p:nvSpPr>
          <p:cNvPr id="3" name="Google Shape;600;p20">
            <a:extLst>
              <a:ext uri="{FF2B5EF4-FFF2-40B4-BE49-F238E27FC236}">
                <a16:creationId xmlns:a16="http://schemas.microsoft.com/office/drawing/2014/main" id="{5215961F-89AC-9EE2-ED42-2CF1E5B000D3}"/>
              </a:ext>
            </a:extLst>
          </p:cNvPr>
          <p:cNvSpPr txBox="1"/>
          <p:nvPr/>
        </p:nvSpPr>
        <p:spPr>
          <a:xfrm>
            <a:off x="6868945" y="1534045"/>
            <a:ext cx="2242759" cy="1404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spAutoFit/>
          </a:bodyPr>
          <a:lstStyle/>
          <a:p>
            <a:pPr marL="178594" indent="-178594" algn="ctr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CA" sz="1125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Individual frequencies (more tunable) but share a single cavity mode</a:t>
            </a:r>
          </a:p>
          <a:p>
            <a:pPr marL="178594" indent="-178594" algn="ctr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CA" sz="1125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Coupling shared between mechanical modes</a:t>
            </a:r>
          </a:p>
          <a:p>
            <a:pPr marL="178594" indent="-178594" algn="ctr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CA" sz="1125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Can cause parasitic coupling </a:t>
            </a:r>
          </a:p>
        </p:txBody>
      </p:sp>
      <p:sp>
        <p:nvSpPr>
          <p:cNvPr id="4" name="Google Shape;600;p20">
            <a:extLst>
              <a:ext uri="{FF2B5EF4-FFF2-40B4-BE49-F238E27FC236}">
                <a16:creationId xmlns:a16="http://schemas.microsoft.com/office/drawing/2014/main" id="{76F754F6-B6E3-08E2-A547-2D8EE247E353}"/>
              </a:ext>
            </a:extLst>
          </p:cNvPr>
          <p:cNvSpPr txBox="1"/>
          <p:nvPr/>
        </p:nvSpPr>
        <p:spPr>
          <a:xfrm>
            <a:off x="1253809" y="3714966"/>
            <a:ext cx="2518423" cy="123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spAutoFit/>
          </a:bodyPr>
          <a:lstStyle/>
          <a:p>
            <a:pPr algn="ctr">
              <a:spcAft>
                <a:spcPts val="750"/>
              </a:spcAft>
            </a:pPr>
            <a:endParaRPr lang="en-CA" sz="1125" dirty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178594" indent="-178594" algn="ctr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CA" sz="1125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More constrained in frequency for a given geometry</a:t>
            </a:r>
          </a:p>
          <a:p>
            <a:pPr marL="178594" indent="-178594" algn="ctr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CA" sz="1125" b="1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Choose this option</a:t>
            </a:r>
            <a:r>
              <a:rPr lang="en-CA" sz="1125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with a constant circular membrane mode ratio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B08AD8-CC22-760E-4B65-CF5E61A1D6DE}"/>
                  </a:ext>
                </a:extLst>
              </p:cNvPr>
              <p:cNvSpPr txBox="1"/>
              <p:nvPr/>
            </p:nvSpPr>
            <p:spPr>
              <a:xfrm>
                <a:off x="3812445" y="4302974"/>
                <a:ext cx="911618" cy="457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1250" b="1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1250" b="1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250" b="1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en-CA" sz="1250" b="1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CA" sz="1250" b="1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250" b="1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en-CA" sz="1250" b="1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</m:den>
                      </m:f>
                      <m:r>
                        <a:rPr lang="en-CA" sz="1250" b="1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1250" b="1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CA" sz="1250" b="1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CA" sz="1250" b="1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CA" sz="125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B08AD8-CC22-760E-4B65-CF5E61A1D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445" y="4302974"/>
                <a:ext cx="911618" cy="45704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spcFirstLastPara="1" wrap="square" lIns="57141" tIns="28563" rIns="57141" bIns="28563" anchor="t" anchorCtr="0">
            <a:noAutofit/>
          </a:bodyPr>
          <a:lstStyle/>
          <a:p>
            <a:pPr defTabSz="571500"/>
            <a:endParaRPr sz="1125" dirty="0"/>
          </a:p>
        </p:txBody>
      </p:sp>
      <p:sp>
        <p:nvSpPr>
          <p:cNvPr id="572" name="Google Shape;572;p19"/>
          <p:cNvSpPr/>
          <p:nvPr/>
        </p:nvSpPr>
        <p:spPr>
          <a:xfrm>
            <a:off x="13548" y="556146"/>
            <a:ext cx="9144000" cy="45479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57141" tIns="28563" rIns="57141" bIns="28563" anchor="t" anchorCtr="0">
            <a:noAutofit/>
          </a:bodyPr>
          <a:lstStyle/>
          <a:p>
            <a:pPr defTabSz="571500"/>
            <a:endParaRPr lang="en-CA" sz="1125" dirty="0"/>
          </a:p>
        </p:txBody>
      </p:sp>
      <p:sp>
        <p:nvSpPr>
          <p:cNvPr id="573" name="Google Shape;573;p19"/>
          <p:cNvSpPr/>
          <p:nvPr/>
        </p:nvSpPr>
        <p:spPr>
          <a:xfrm>
            <a:off x="821867" y="-14214"/>
            <a:ext cx="7500266" cy="482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noAutofit/>
          </a:bodyPr>
          <a:lstStyle/>
          <a:p>
            <a:pPr defTabSz="571500">
              <a:lnSpc>
                <a:spcPct val="125000"/>
              </a:lnSpc>
              <a:buSzPts val="4860"/>
            </a:pPr>
            <a:r>
              <a:rPr lang="en-CA" sz="2500" dirty="0">
                <a:latin typeface="Bitter"/>
                <a:sym typeface="Bitter"/>
              </a:rPr>
              <a:t>Simulation Fidelity</a:t>
            </a:r>
            <a:endParaRPr lang="en-CA" sz="656" dirty="0"/>
          </a:p>
        </p:txBody>
      </p:sp>
      <p:sp>
        <p:nvSpPr>
          <p:cNvPr id="584" name="Google Shape;584;p19"/>
          <p:cNvSpPr txBox="1"/>
          <p:nvPr/>
        </p:nvSpPr>
        <p:spPr>
          <a:xfrm>
            <a:off x="122560" y="4778052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noAutofit/>
          </a:bodyPr>
          <a:lstStyle/>
          <a:p>
            <a:pPr defTabSz="571500"/>
            <a:fld id="{00000000-1234-1234-1234-123412341234}" type="slidenum">
              <a:rPr lang="en-CA" sz="1500"/>
              <a:pPr defTabSz="571500"/>
              <a:t>9</a:t>
            </a:fld>
            <a:endParaRPr sz="15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8C9BC7-5166-6A0A-FFFC-AAF5633FDBA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5985" y="609756"/>
            <a:ext cx="8239125" cy="45479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C24864-3959-C70C-DCD4-B61A45A5FFF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543" r="4945"/>
          <a:stretch/>
        </p:blipFill>
        <p:spPr>
          <a:xfrm>
            <a:off x="2047826" y="2268445"/>
            <a:ext cx="5686475" cy="1072549"/>
          </a:xfrm>
          <a:prstGeom prst="roundRect">
            <a:avLst>
              <a:gd name="adj" fmla="val 17428"/>
            </a:avLst>
          </a:prstGeom>
          <a:ln w="38100">
            <a:solidFill>
              <a:srgbClr val="0000FF"/>
            </a:solidFill>
            <a:prstDash val="dash"/>
          </a:ln>
        </p:spPr>
      </p:pic>
      <p:pic>
        <p:nvPicPr>
          <p:cNvPr id="11" name="Picture 10" descr="A group of images of a red line&#10;&#10;AI-generated content may be incorrect.">
            <a:extLst>
              <a:ext uri="{FF2B5EF4-FFF2-40B4-BE49-F238E27FC236}">
                <a16:creationId xmlns:a16="http://schemas.microsoft.com/office/drawing/2014/main" id="{D7738690-7A2E-ACEB-C74D-0D84F6E9AA5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0095" r="5096"/>
          <a:stretch/>
        </p:blipFill>
        <p:spPr>
          <a:xfrm>
            <a:off x="2047826" y="3473313"/>
            <a:ext cx="5686475" cy="1130137"/>
          </a:xfrm>
          <a:prstGeom prst="roundRect">
            <a:avLst>
              <a:gd name="adj" fmla="val 22753"/>
            </a:avLst>
          </a:prstGeom>
          <a:ln w="38100">
            <a:solidFill>
              <a:schemeClr val="accent6">
                <a:lumMod val="75000"/>
              </a:schemeClr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ACABB8B-B9EE-E33F-54CB-162C3D01B459}"/>
                  </a:ext>
                </a:extLst>
              </p:cNvPr>
              <p:cNvSpPr txBox="1"/>
              <p:nvPr/>
            </p:nvSpPr>
            <p:spPr>
              <a:xfrm>
                <a:off x="5668059" y="122479"/>
                <a:ext cx="2660848" cy="323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5715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500" b="1" i="1">
                          <a:latin typeface="Cambria Math" panose="02040503050406030204" pitchFamily="18" charset="0"/>
                        </a:rPr>
                        <m:t>𝑷𝒂𝒊𝒓</m:t>
                      </m:r>
                      <m:r>
                        <a:rPr lang="en-CA" sz="15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1500" b="1" i="1">
                          <a:latin typeface="Cambria Math" panose="02040503050406030204" pitchFamily="18" charset="0"/>
                        </a:rPr>
                        <m:t>𝑪𝒐𝒉𝒆𝒓𝒆𝒏𝒕</m:t>
                      </m:r>
                      <m:r>
                        <a:rPr lang="en-CA" sz="15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1500" b="1" i="1">
                          <a:latin typeface="Cambria Math" panose="02040503050406030204" pitchFamily="18" charset="0"/>
                        </a:rPr>
                        <m:t>𝑺𝒕𝒂𝒕𝒆</m:t>
                      </m:r>
                      <m:r>
                        <a:rPr lang="en-CA" sz="1500" b="1" i="1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CA" sz="1500" b="1" i="1">
                          <a:latin typeface="Cambria Math" panose="02040503050406030204" pitchFamily="18" charset="0"/>
                        </a:rPr>
                        <m:t>𝜹</m:t>
                      </m:r>
                      <m:r>
                        <a:rPr lang="en-CA" sz="15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1500" b="1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CA" sz="1500" b="1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ACABB8B-B9EE-E33F-54CB-162C3D01B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8059" y="122479"/>
                <a:ext cx="2660848" cy="3231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1159</Words>
  <Application>Microsoft Office PowerPoint</Application>
  <PresentationFormat>On-screen Show (16:9)</PresentationFormat>
  <Paragraphs>136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Cambria Math</vt:lpstr>
      <vt:lpstr>Arial</vt:lpstr>
      <vt:lpstr>Play</vt:lpstr>
      <vt:lpstr>Poppins</vt:lpstr>
      <vt:lpstr>Calibri</vt:lpstr>
      <vt:lpstr>Times New Roman</vt:lpstr>
      <vt:lpstr>Bitter</vt:lpstr>
      <vt:lpstr>Coda</vt:lpstr>
      <vt:lpstr>Cambo</vt:lpstr>
      <vt:lpstr>Simple Light</vt:lpstr>
      <vt:lpstr>Office Theme</vt:lpstr>
      <vt:lpstr>About Me</vt:lpstr>
      <vt:lpstr>PowerPoint Presentation</vt:lpstr>
      <vt:lpstr>Industry Experience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When Nathan isn't doing Physics, what is he up to?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Nathan James Pacey</cp:lastModifiedBy>
  <cp:revision>3</cp:revision>
  <dcterms:modified xsi:type="dcterms:W3CDTF">2025-04-27T20:35:36Z</dcterms:modified>
</cp:coreProperties>
</file>